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5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431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9" r:id="rId92"/>
    <p:sldId id="410" r:id="rId93"/>
    <p:sldId id="411" r:id="rId94"/>
    <p:sldId id="412" r:id="rId95"/>
    <p:sldId id="414" r:id="rId96"/>
    <p:sldId id="415" r:id="rId97"/>
    <p:sldId id="416" r:id="rId98"/>
    <p:sldId id="407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297" r:id="rId1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FA00"/>
    <a:srgbClr val="FFFC00"/>
    <a:srgbClr val="FF2600"/>
    <a:srgbClr val="FF40FF"/>
    <a:srgbClr val="942093"/>
    <a:srgbClr val="FF4C41"/>
    <a:srgbClr val="009051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353" autoAdjust="0"/>
  </p:normalViewPr>
  <p:slideViewPr>
    <p:cSldViewPr snapToGrid="0" snapToObjects="1">
      <p:cViewPr varScale="1">
        <p:scale>
          <a:sx n="153" d="100"/>
          <a:sy n="153" d="100"/>
        </p:scale>
        <p:origin x="1152" y="168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75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68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52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1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03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29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52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3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4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91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3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4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line – As E is greater than or equal to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87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167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V^2 </a:t>
            </a:r>
            <a:r>
              <a:rPr lang="en-US" dirty="0" err="1"/>
              <a:t>logV</a:t>
            </a:r>
            <a:r>
              <a:rPr lang="en-US" dirty="0"/>
              <a:t> is worse than V^2 – but only just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51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2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4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2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3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6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0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5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4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1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theta(2E) </a:t>
            </a:r>
            <a:r>
              <a:rPr lang="en-US" dirty="0">
                <a:sym typeface="Wingdings" pitchFamily="2" charset="2"/>
              </a:rPr>
              <a:t> unreachable edges can be there</a:t>
            </a:r>
          </a:p>
          <a:p>
            <a:r>
              <a:rPr lang="en-US" dirty="0">
                <a:sym typeface="Wingdings" pitchFamily="2" charset="2"/>
              </a:rPr>
              <a:t>It is an aggregate complexity – not V.E, but V+E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8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87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timestamps provide important information about the structure of the graph and are generally helpful in reasoning about the behavior of depth-first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16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2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3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25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43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5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1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back edge – Since D is already finished, it is not necessarily true that there is an additional path from D to E. But, anyway D is finished/discovered, so we will not visit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1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69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6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1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0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8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880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0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9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7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31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91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2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90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38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9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86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5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04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3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26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95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0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57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205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137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66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10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5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0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30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9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6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4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08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71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1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06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38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99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17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5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83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10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51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50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13, 18, 19, Nov 01, 02, 2023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6.png"/><Relationship Id="rId5" Type="http://schemas.openxmlformats.org/officeDocument/2006/relationships/image" Target="../media/image105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4.png"/><Relationship Id="rId21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10.png"/><Relationship Id="rId19" Type="http://schemas.openxmlformats.org/officeDocument/2006/relationships/image" Target="../media/image137.png"/><Relationship Id="rId4" Type="http://schemas.openxmlformats.org/officeDocument/2006/relationships/image" Target="../media/image125.png"/><Relationship Id="rId9" Type="http://schemas.openxmlformats.org/officeDocument/2006/relationships/image" Target="../media/image109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42.png"/><Relationship Id="rId21" Type="http://schemas.openxmlformats.org/officeDocument/2006/relationships/image" Target="../media/image150.png"/><Relationship Id="rId7" Type="http://schemas.openxmlformats.org/officeDocument/2006/relationships/image" Target="../media/image14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139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34.png"/><Relationship Id="rId5" Type="http://schemas.openxmlformats.org/officeDocument/2006/relationships/image" Target="../media/image144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32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fEWj93XjON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(CS21203)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2023,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Multigraph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multigraph is a graph (directed or not) in which multiple edges and loops are allowed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Simple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simple graph is an undirected graph which has neither multiple edges nor loops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Default definition of a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Weighted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 a weighted graph, each edge is associated with a weight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Weights usually represent costs, lengths, capacities, etc.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Depends on the problem at hand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8BE2-E7E5-953D-7596-D7464415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62" y="1091272"/>
            <a:ext cx="1233897" cy="106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DD3C1-9B0F-A7EC-E7D1-B40DFDA7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6" y="2297786"/>
            <a:ext cx="1593172" cy="88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B04B-A24D-F754-2F34-6B5A0E1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191" y="3295640"/>
            <a:ext cx="1448967" cy="14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7298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three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63517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two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16880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To get the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, we trace the parents starting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It will be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425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348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4794063" y="1283639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blipFill>
                <a:blip r:embed="rId6"/>
                <a:stretch>
                  <a:fillRect l="-10417" t="-29412" r="-18750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4730068" y="2231469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condition</a:t>
                </a:r>
              </a:p>
              <a:p>
                <a:r>
                  <a:rPr lang="en-US" sz="1300" dirty="0"/>
                  <a:t>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blipFill>
                <a:blip r:embed="rId7"/>
                <a:stretch>
                  <a:fillRect l="-12500" t="-12500" r="-109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5261136" y="3304753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9D0956-535A-34B1-63F0-8BF4091BE40B}"/>
              </a:ext>
            </a:extLst>
          </p:cNvPr>
          <p:cNvSpPr txBox="1"/>
          <p:nvPr/>
        </p:nvSpPr>
        <p:spPr>
          <a:xfrm>
            <a:off x="3570087" y="3996144"/>
            <a:ext cx="2888543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As we are using priority queue, there are costs associated with inserts, extracts and change priorities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blipFill>
                <a:blip r:embed="rId8"/>
                <a:stretch>
                  <a:fillRect l="-9091" t="-23529" r="-1454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4457316" y="2928081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3" grpId="0"/>
      <p:bldP spid="29" grpId="0"/>
      <p:bldP spid="3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5745549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Remembering Priority Queue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0E6CB-AB35-B23F-664E-7B64AF6AB92D}"/>
              </a:ext>
            </a:extLst>
          </p:cNvPr>
          <p:cNvGrpSpPr/>
          <p:nvPr/>
        </p:nvGrpSpPr>
        <p:grpSpPr>
          <a:xfrm>
            <a:off x="4115155" y="849744"/>
            <a:ext cx="2453425" cy="1994959"/>
            <a:chOff x="114416" y="1016460"/>
            <a:chExt cx="2453425" cy="199495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5CD0B07-E928-DC57-5204-99C9374FB5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4416" y="1222386"/>
              <a:ext cx="2247069" cy="1584000"/>
              <a:chOff x="218114" y="1297803"/>
              <a:chExt cx="2036321" cy="148220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6AA71B2-21DE-EE99-7354-B8A8307DD9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114" y="1836740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A71868B-DCB5-61FA-DFC0-C113DC7F556C}"/>
                  </a:ext>
                </a:extLst>
              </p:cNvPr>
              <p:cNvCxnSpPr>
                <a:cxnSpLocks/>
                <a:stCxn id="21" idx="2"/>
                <a:endCxn id="19" idx="7"/>
              </p:cNvCxnSpPr>
              <p:nvPr/>
            </p:nvCxnSpPr>
            <p:spPr>
              <a:xfrm flipH="1">
                <a:off x="556121" y="1496926"/>
                <a:ext cx="453157" cy="3978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61B79E-D7E3-1577-18B5-C745D5833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1298926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863C2B1-0EC3-C3D7-2E11-D408251744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2384009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5B815A8-85D4-305B-4141-7C3263E7FD38}"/>
                  </a:ext>
                </a:extLst>
              </p:cNvPr>
              <p:cNvCxnSpPr>
                <a:cxnSpLocks/>
                <a:stCxn id="24" idx="2"/>
                <a:endCxn id="19" idx="5"/>
              </p:cNvCxnSpPr>
              <p:nvPr/>
            </p:nvCxnSpPr>
            <p:spPr>
              <a:xfrm flipH="1" flipV="1">
                <a:off x="556121" y="2174747"/>
                <a:ext cx="453157" cy="399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587B946-ABAB-9CB7-58A3-6BF9574083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129780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978A72-8FA2-277C-B9EC-5D0BB43914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2382571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7E7148-F9E5-98FB-8058-A0E6A6DB0643}"/>
                  </a:ext>
                </a:extLst>
              </p:cNvPr>
              <p:cNvCxnSpPr>
                <a:cxnSpLocks/>
                <a:stCxn id="42" idx="2"/>
                <a:endCxn id="21" idx="6"/>
              </p:cNvCxnSpPr>
              <p:nvPr/>
            </p:nvCxnSpPr>
            <p:spPr>
              <a:xfrm flipH="1">
                <a:off x="1405278" y="1495803"/>
                <a:ext cx="453157" cy="11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BBD4F9D-2B07-9753-0CAB-BB2913FF1760}"/>
                  </a:ext>
                </a:extLst>
              </p:cNvPr>
              <p:cNvCxnSpPr>
                <a:cxnSpLocks/>
                <a:stCxn id="43" idx="2"/>
                <a:endCxn id="24" idx="6"/>
              </p:cNvCxnSpPr>
              <p:nvPr/>
            </p:nvCxnSpPr>
            <p:spPr>
              <a:xfrm flipH="1">
                <a:off x="1405278" y="2580571"/>
                <a:ext cx="453157" cy="14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47E945-0011-9C5D-7AEE-1DB47751A39F}"/>
                  </a:ext>
                </a:extLst>
              </p:cNvPr>
              <p:cNvCxnSpPr>
                <a:cxnSpLocks/>
                <a:stCxn id="42" idx="3"/>
                <a:endCxn id="24" idx="7"/>
              </p:cNvCxnSpPr>
              <p:nvPr/>
            </p:nvCxnSpPr>
            <p:spPr>
              <a:xfrm flipH="1">
                <a:off x="1347285" y="1635810"/>
                <a:ext cx="569143" cy="8061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1CBD4F5C-6D29-C8D2-35F2-8C2202BC69C2}"/>
                  </a:ext>
                </a:extLst>
              </p:cNvPr>
              <p:cNvSpPr/>
              <p:nvPr/>
            </p:nvSpPr>
            <p:spPr>
              <a:xfrm>
                <a:off x="1869432" y="1696825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C43C6359-93B8-07AE-C917-F19FA5ADA458}"/>
                  </a:ext>
                </a:extLst>
              </p:cNvPr>
              <p:cNvSpPr/>
              <p:nvPr/>
            </p:nvSpPr>
            <p:spPr>
              <a:xfrm flipH="1">
                <a:off x="2045998" y="1700394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none" w="med" len="med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4E4584F-1FAC-3BE8-A163-489651F0A642}"/>
                  </a:ext>
                </a:extLst>
              </p:cNvPr>
              <p:cNvSpPr/>
              <p:nvPr/>
            </p:nvSpPr>
            <p:spPr>
              <a:xfrm>
                <a:off x="993788" y="1698568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D4CF4ACE-A02C-DF8E-DB12-4E2953DAFED4}"/>
                  </a:ext>
                </a:extLst>
              </p:cNvPr>
              <p:cNvSpPr/>
              <p:nvPr/>
            </p:nvSpPr>
            <p:spPr>
              <a:xfrm flipH="1">
                <a:off x="1171871" y="1700112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73BD342-E114-ECF7-A13F-79AAC34CFEC4}"/>
                  </a:ext>
                </a:extLst>
              </p:cNvPr>
              <p:cNvCxnSpPr>
                <a:cxnSpLocks/>
                <a:stCxn id="19" idx="6"/>
                <a:endCxn id="43" idx="1"/>
              </p:cNvCxnSpPr>
              <p:nvPr/>
            </p:nvCxnSpPr>
            <p:spPr>
              <a:xfrm>
                <a:off x="614114" y="2034740"/>
                <a:ext cx="1302314" cy="405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403656" y="145861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414862" y="23162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511330" y="117921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490911" y="26714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767271" y="17859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313623" y="177769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633857" y="211517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625742" y="16076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1898433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304627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683E3D-C216-3ECA-4B18-08F45AC3C0D5}"/>
                </a:ext>
              </a:extLst>
            </p:cNvPr>
            <p:cNvSpPr txBox="1"/>
            <p:nvPr/>
          </p:nvSpPr>
          <p:spPr>
            <a:xfrm>
              <a:off x="1016511" y="27320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5D8A52-A3FF-48F9-8C36-6CDD4254CA28}"/>
                </a:ext>
              </a:extLst>
            </p:cNvPr>
            <p:cNvSpPr txBox="1"/>
            <p:nvPr/>
          </p:nvSpPr>
          <p:spPr>
            <a:xfrm>
              <a:off x="2009073" y="101776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5BAC6-C908-B7C7-A40D-47DC2A97338B}"/>
                </a:ext>
              </a:extLst>
            </p:cNvPr>
            <p:cNvSpPr txBox="1"/>
            <p:nvPr/>
          </p:nvSpPr>
          <p:spPr>
            <a:xfrm>
              <a:off x="1962924" y="273442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A04CE5-0095-1C5F-75C4-7064D1100627}"/>
                </a:ext>
              </a:extLst>
            </p:cNvPr>
            <p:cNvSpPr txBox="1"/>
            <p:nvPr/>
          </p:nvSpPr>
          <p:spPr>
            <a:xfrm>
              <a:off x="1037592" y="10164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81862"/>
              </p:ext>
            </p:extLst>
          </p:nvPr>
        </p:nvGraphicFramePr>
        <p:xfrm>
          <a:off x="3810235" y="3011729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65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Degree of a vertex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Number of edges incident on vertex</a:t>
            </a: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Only relevant for digraphs: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In-degree: number of edges incident to vertex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Out-degree: number of edges incident from vertex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0-degree vertices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All these graphs are valid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52FBC-89E8-72BC-8922-A72A19255A43}"/>
              </a:ext>
            </a:extLst>
          </p:cNvPr>
          <p:cNvSpPr>
            <a:spLocks noChangeAspect="1"/>
          </p:cNvSpPr>
          <p:nvPr/>
        </p:nvSpPr>
        <p:spPr>
          <a:xfrm>
            <a:off x="53783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7538F-F452-6452-9A99-44BFB17FDB3F}"/>
              </a:ext>
            </a:extLst>
          </p:cNvPr>
          <p:cNvSpPr>
            <a:spLocks noChangeAspect="1"/>
          </p:cNvSpPr>
          <p:nvPr/>
        </p:nvSpPr>
        <p:spPr>
          <a:xfrm>
            <a:off x="61330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55C207-6D7D-A173-CBF2-06E5ADF19C28}"/>
              </a:ext>
            </a:extLst>
          </p:cNvPr>
          <p:cNvSpPr>
            <a:spLocks noChangeAspect="1"/>
          </p:cNvSpPr>
          <p:nvPr/>
        </p:nvSpPr>
        <p:spPr>
          <a:xfrm>
            <a:off x="5378338" y="194580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3C681-26EA-5C76-76E8-2113FCBCD360}"/>
              </a:ext>
            </a:extLst>
          </p:cNvPr>
          <p:cNvCxnSpPr>
            <a:stCxn id="7" idx="7"/>
            <a:endCxn id="12" idx="1"/>
          </p:cNvCxnSpPr>
          <p:nvPr/>
        </p:nvCxnSpPr>
        <p:spPr>
          <a:xfrm>
            <a:off x="5777802" y="116548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1598D-0B1A-60F5-D7C3-9A9F59A65080}"/>
              </a:ext>
            </a:extLst>
          </p:cNvPr>
          <p:cNvCxnSpPr>
            <a:stCxn id="12" idx="3"/>
            <a:endCxn id="7" idx="5"/>
          </p:cNvCxnSpPr>
          <p:nvPr/>
        </p:nvCxnSpPr>
        <p:spPr>
          <a:xfrm flipH="1">
            <a:off x="5777802" y="149641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3AF64-77DF-E22A-1B3C-FAE618F28E6C}"/>
              </a:ext>
            </a:extLst>
          </p:cNvPr>
          <p:cNvCxnSpPr>
            <a:stCxn id="13" idx="0"/>
            <a:endCxn id="7" idx="4"/>
          </p:cNvCxnSpPr>
          <p:nvPr/>
        </p:nvCxnSpPr>
        <p:spPr>
          <a:xfrm flipV="1">
            <a:off x="5612338" y="156495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3E6C60-5E15-7FDB-600E-92B892171AAB}"/>
              </a:ext>
            </a:extLst>
          </p:cNvPr>
          <p:cNvSpPr>
            <a:spLocks noChangeAspect="1"/>
          </p:cNvSpPr>
          <p:nvPr/>
        </p:nvSpPr>
        <p:spPr>
          <a:xfrm>
            <a:off x="4762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2A5CCA-E2C3-EA1C-44AB-AD7F85982B69}"/>
              </a:ext>
            </a:extLst>
          </p:cNvPr>
          <p:cNvSpPr>
            <a:spLocks noChangeAspect="1"/>
          </p:cNvSpPr>
          <p:nvPr/>
        </p:nvSpPr>
        <p:spPr>
          <a:xfrm>
            <a:off x="12309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B6C00F-F478-1510-4B52-F770CE7FC05F}"/>
              </a:ext>
            </a:extLst>
          </p:cNvPr>
          <p:cNvSpPr>
            <a:spLocks noChangeAspect="1"/>
          </p:cNvSpPr>
          <p:nvPr/>
        </p:nvSpPr>
        <p:spPr>
          <a:xfrm>
            <a:off x="476281" y="363402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03CBA-5DE2-E945-CA5A-9C859312D5C9}"/>
              </a:ext>
            </a:extLst>
          </p:cNvPr>
          <p:cNvCxnSpPr>
            <a:stCxn id="20" idx="7"/>
            <a:endCxn id="22" idx="1"/>
          </p:cNvCxnSpPr>
          <p:nvPr/>
        </p:nvCxnSpPr>
        <p:spPr>
          <a:xfrm>
            <a:off x="875745" y="285370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B009DD-7471-0AB0-4107-76AA7B77CA93}"/>
              </a:ext>
            </a:extLst>
          </p:cNvPr>
          <p:cNvCxnSpPr>
            <a:stCxn id="22" idx="3"/>
            <a:endCxn id="20" idx="5"/>
          </p:cNvCxnSpPr>
          <p:nvPr/>
        </p:nvCxnSpPr>
        <p:spPr>
          <a:xfrm flipH="1">
            <a:off x="875745" y="318463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AC17F4-4B0A-4E0A-C78F-A0C360DB309C}"/>
              </a:ext>
            </a:extLst>
          </p:cNvPr>
          <p:cNvCxnSpPr>
            <a:stCxn id="23" idx="0"/>
            <a:endCxn id="20" idx="4"/>
          </p:cNvCxnSpPr>
          <p:nvPr/>
        </p:nvCxnSpPr>
        <p:spPr>
          <a:xfrm flipV="1">
            <a:off x="710281" y="325317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597DBA-EBF1-987B-CD37-FFB8CBDC4B02}"/>
              </a:ext>
            </a:extLst>
          </p:cNvPr>
          <p:cNvSpPr txBox="1"/>
          <p:nvPr/>
        </p:nvSpPr>
        <p:spPr>
          <a:xfrm>
            <a:off x="417883" y="4090610"/>
            <a:ext cx="138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in-degree of 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B5E3B8-A707-35F2-3F6F-B5DF097ADC03}"/>
              </a:ext>
            </a:extLst>
          </p:cNvPr>
          <p:cNvSpPr>
            <a:spLocks noChangeAspect="1"/>
          </p:cNvSpPr>
          <p:nvPr/>
        </p:nvSpPr>
        <p:spPr>
          <a:xfrm>
            <a:off x="25694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19D9DA-619D-F682-78A5-482C06FA13A3}"/>
              </a:ext>
            </a:extLst>
          </p:cNvPr>
          <p:cNvSpPr>
            <a:spLocks noChangeAspect="1"/>
          </p:cNvSpPr>
          <p:nvPr/>
        </p:nvSpPr>
        <p:spPr>
          <a:xfrm>
            <a:off x="33241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6F54A7-0CF1-5A0A-C01D-C12879E07D5C}"/>
              </a:ext>
            </a:extLst>
          </p:cNvPr>
          <p:cNvSpPr>
            <a:spLocks noChangeAspect="1"/>
          </p:cNvSpPr>
          <p:nvPr/>
        </p:nvSpPr>
        <p:spPr>
          <a:xfrm>
            <a:off x="2569449" y="362503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76DA12-52EC-FFBB-BB30-6AA4CD9EF566}"/>
              </a:ext>
            </a:extLst>
          </p:cNvPr>
          <p:cNvCxnSpPr>
            <a:stCxn id="28" idx="7"/>
            <a:endCxn id="29" idx="1"/>
          </p:cNvCxnSpPr>
          <p:nvPr/>
        </p:nvCxnSpPr>
        <p:spPr>
          <a:xfrm>
            <a:off x="2968913" y="284471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48858-5AEC-EB0B-B102-C0A7DAF396C2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2803449" y="324418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5A16A2-C92A-414D-76CE-CBC6B54B212A}"/>
              </a:ext>
            </a:extLst>
          </p:cNvPr>
          <p:cNvSpPr txBox="1"/>
          <p:nvPr/>
        </p:nvSpPr>
        <p:spPr>
          <a:xfrm>
            <a:off x="2511051" y="4081620"/>
            <a:ext cx="149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out-degree of 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0E492-0846-8ACC-908E-BC17162A5DE8}"/>
              </a:ext>
            </a:extLst>
          </p:cNvPr>
          <p:cNvSpPr>
            <a:spLocks noChangeAspect="1"/>
          </p:cNvSpPr>
          <p:nvPr/>
        </p:nvSpPr>
        <p:spPr>
          <a:xfrm>
            <a:off x="49103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5BD27A-A735-EA25-E179-292788BFB24F}"/>
              </a:ext>
            </a:extLst>
          </p:cNvPr>
          <p:cNvSpPr>
            <a:spLocks noChangeAspect="1"/>
          </p:cNvSpPr>
          <p:nvPr/>
        </p:nvSpPr>
        <p:spPr>
          <a:xfrm>
            <a:off x="56650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2DA20A-AE8E-D82A-5938-333ECB9D18C8}"/>
              </a:ext>
            </a:extLst>
          </p:cNvPr>
          <p:cNvSpPr>
            <a:spLocks noChangeAspect="1"/>
          </p:cNvSpPr>
          <p:nvPr/>
        </p:nvSpPr>
        <p:spPr>
          <a:xfrm>
            <a:off x="4910338" y="3624043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4CF760-2F28-7D6D-B03D-0CF00BB5B1AA}"/>
              </a:ext>
            </a:extLst>
          </p:cNvPr>
          <p:cNvCxnSpPr>
            <a:stCxn id="35" idx="7"/>
            <a:endCxn id="36" idx="1"/>
          </p:cNvCxnSpPr>
          <p:nvPr/>
        </p:nvCxnSpPr>
        <p:spPr>
          <a:xfrm>
            <a:off x="5309802" y="2843723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905ADF-344A-F319-D58B-A738D7F96EEB}"/>
              </a:ext>
            </a:extLst>
          </p:cNvPr>
          <p:cNvCxnSpPr>
            <a:stCxn id="36" idx="3"/>
            <a:endCxn id="35" idx="5"/>
          </p:cNvCxnSpPr>
          <p:nvPr/>
        </p:nvCxnSpPr>
        <p:spPr>
          <a:xfrm flipH="1">
            <a:off x="5309802" y="317464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194552-5831-98DE-6F2E-2457F3EEA784}"/>
              </a:ext>
            </a:extLst>
          </p:cNvPr>
          <p:cNvSpPr txBox="1"/>
          <p:nvPr/>
        </p:nvSpPr>
        <p:spPr>
          <a:xfrm>
            <a:off x="4851940" y="4080624"/>
            <a:ext cx="124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degree of 0</a:t>
            </a:r>
          </a:p>
        </p:txBody>
      </p:sp>
    </p:spTree>
    <p:extLst>
      <p:ext uri="{BB962C8B-B14F-4D97-AF65-F5344CB8AC3E}">
        <p14:creationId xmlns:p14="http://schemas.microsoft.com/office/powerpoint/2010/main" val="20103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7" grpId="0"/>
      <p:bldP spid="28" grpId="0" animBg="1"/>
      <p:bldP spid="29" grpId="0" animBg="1"/>
      <p:bldP spid="30" grpId="0" animBg="1"/>
      <p:bldP spid="34" grpId="0"/>
      <p:bldP spid="35" grpId="0" animBg="1"/>
      <p:bldP spid="36" grpId="0" animBg="1"/>
      <p:bldP spid="37" grpId="0" animBg="1"/>
      <p:bldP spid="4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78623"/>
              </p:ext>
            </p:extLst>
          </p:nvPr>
        </p:nvGraphicFramePr>
        <p:xfrm>
          <a:off x="3775570" y="1145001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111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/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connected graph, number of edges is of the order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func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blipFill>
                <a:blip r:embed="rId18"/>
                <a:stretch>
                  <a:fillRect l="-794" t="-1695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2">
            <a:extLst>
              <a:ext uri="{FF2B5EF4-FFF2-40B4-BE49-F238E27FC236}">
                <a16:creationId xmlns:a16="http://schemas.microsoft.com/office/drawing/2014/main" id="{8192D5E1-54B1-6B27-3390-7B30F6E4CF24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Dijkstra’s Algorithm -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92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39" grpId="0"/>
      <p:bldP spid="40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088514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036344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31250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109628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2500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732956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49969"/>
              </p:ext>
            </p:extLst>
          </p:nvPr>
        </p:nvGraphicFramePr>
        <p:xfrm>
          <a:off x="213788" y="3624674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blipFill>
                <a:blip r:embed="rId19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6AD807D3-F7FF-ECD8-168F-44CAB44C4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047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/>
      <p:bldP spid="20" grpId="0"/>
      <p:bldP spid="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99008"/>
              </p:ext>
            </p:extLst>
          </p:nvPr>
        </p:nvGraphicFramePr>
        <p:xfrm>
          <a:off x="106578" y="1156092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8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blipFill>
                <a:blip r:embed="rId14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/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dense graph, extreme case is complete graph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blipFill>
                <a:blip r:embed="rId19"/>
                <a:stretch>
                  <a:fillRect l="-791" t="-131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/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blipFill>
                <a:blip r:embed="rId20"/>
                <a:stretch>
                  <a:fillRect l="-775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/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sparse graph,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blipFill>
                <a:blip r:embed="rId21"/>
                <a:stretch>
                  <a:fillRect l="-794" t="-1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/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blipFill>
                <a:blip r:embed="rId22"/>
                <a:stretch>
                  <a:fillRect l="-775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2">
            <a:extLst>
              <a:ext uri="{FF2B5EF4-FFF2-40B4-BE49-F238E27FC236}">
                <a16:creationId xmlns:a16="http://schemas.microsoft.com/office/drawing/2014/main" id="{22092748-EAE6-C13F-84FF-9DBD6392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4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4390490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Sequence of vertices connected by edges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Length: number of edges along the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Weight: sum of all edge weights along the path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Cycle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whose first and last vertices are the same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graph containing no cycles is said to be acyclic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2FCE-BFA5-1D87-2FF4-D9F8D46E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25" y="1074038"/>
            <a:ext cx="1756431" cy="1784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02A82-DD48-25D8-2D47-B9C2D789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18" y="2898487"/>
            <a:ext cx="1756431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C11C-2841-6773-574F-E7149CF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8" y="1393452"/>
            <a:ext cx="6461203" cy="29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D8FA33-75F9-5C4F-8071-2B111C88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54" y="3647501"/>
            <a:ext cx="1174270" cy="11620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5118276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Connected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Vertices are connected if there is a path between them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For directed graphs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Strongly connected if directed path between two vertices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Weakly connected otherwise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connected graph is a graph in which every pair of vertices are connected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If every pair of vertices is joined by an edge, the graph is complete or fully-connected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Disconnected graph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disconnected graph is composed of two or more connected components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EB4E6-ED35-7CC0-A303-D6152A04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16" y="1074038"/>
            <a:ext cx="1174271" cy="25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Bipartite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graph where the vertices can be partitioned into two subsets: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no edges within a subset and all the edges are between two subsets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Usually, vertices in two subsets have different meanings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E.g., students and courses, courses and classrooms, jobs and applicants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718AD-A6E1-E40C-2CC6-3F05F62E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03" y="2701335"/>
            <a:ext cx="3967264" cy="19277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B00AE9-AE7E-F410-4AEF-7C2E294A3690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96441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3E4777-ACF9-D68F-9A8D-DE02F2D0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38" y="3511711"/>
            <a:ext cx="1395116" cy="1412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Dense graph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dense if it contains a large number of edges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Sparse graph</a:t>
                </a:r>
              </a:p>
              <a:p>
                <a:pPr marL="222250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sparse if it contains much less than the maximum number of possible edges</a:t>
                </a:r>
              </a:p>
              <a:p>
                <a:pPr marL="444500" lvl="1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4"/>
                <a:stretch>
                  <a:fillRect l="-58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7000-ECD8-3AE3-8441-4A12BBA6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06" y="1554583"/>
            <a:ext cx="1584262" cy="16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Trees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Trees are a specific kind of graph too!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Undirected, acyclic, connected, rooted graph</a:t>
            </a:r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forest is a graph in which multiple connected components are trees</a:t>
            </a:r>
            <a:endParaRPr lang="en-US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9B0298-5C1A-6AB5-F515-576AF0EF0F55}"/>
              </a:ext>
            </a:extLst>
          </p:cNvPr>
          <p:cNvGrpSpPr/>
          <p:nvPr/>
        </p:nvGrpSpPr>
        <p:grpSpPr>
          <a:xfrm>
            <a:off x="2997000" y="1427284"/>
            <a:ext cx="432000" cy="432000"/>
            <a:chOff x="3036149" y="2438575"/>
            <a:chExt cx="432000" cy="432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3BB2BB-3A30-F47E-ED30-87F484CB4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6149" y="2438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D76E67-BE16-2844-CA13-E3BA4526BA3E}"/>
                </a:ext>
              </a:extLst>
            </p:cNvPr>
            <p:cNvSpPr txBox="1"/>
            <p:nvPr/>
          </p:nvSpPr>
          <p:spPr>
            <a:xfrm>
              <a:off x="3085276" y="245452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790B3D-9B1C-764D-1057-C03B28DE993C}"/>
              </a:ext>
            </a:extLst>
          </p:cNvPr>
          <p:cNvGrpSpPr/>
          <p:nvPr/>
        </p:nvGrpSpPr>
        <p:grpSpPr>
          <a:xfrm>
            <a:off x="2153906" y="1859284"/>
            <a:ext cx="432000" cy="432000"/>
            <a:chOff x="2193055" y="2870575"/>
            <a:chExt cx="432000" cy="432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50C745-4544-B9DE-BB63-8D1866699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3055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5BC173-147F-4495-69EE-6A788CDD27E1}"/>
                </a:ext>
              </a:extLst>
            </p:cNvPr>
            <p:cNvSpPr txBox="1"/>
            <p:nvPr/>
          </p:nvSpPr>
          <p:spPr>
            <a:xfrm>
              <a:off x="2251653" y="2878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CC27B-DE82-C4FC-0B72-8BFE5D44EAB2}"/>
              </a:ext>
            </a:extLst>
          </p:cNvPr>
          <p:cNvGrpSpPr/>
          <p:nvPr/>
        </p:nvGrpSpPr>
        <p:grpSpPr>
          <a:xfrm>
            <a:off x="3831705" y="1859284"/>
            <a:ext cx="432000" cy="432000"/>
            <a:chOff x="3870854" y="2870575"/>
            <a:chExt cx="432000" cy="432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4E93D44-F9B1-A464-8D06-5CB196AF0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854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8B4962-6067-D164-C4C2-01CEF0AD3CE8}"/>
                </a:ext>
              </a:extLst>
            </p:cNvPr>
            <p:cNvSpPr txBox="1"/>
            <p:nvPr/>
          </p:nvSpPr>
          <p:spPr>
            <a:xfrm>
              <a:off x="3921569" y="2884046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6611D-DA4B-D693-C34F-9AB129EDF17C}"/>
              </a:ext>
            </a:extLst>
          </p:cNvPr>
          <p:cNvGrpSpPr/>
          <p:nvPr/>
        </p:nvGrpSpPr>
        <p:grpSpPr>
          <a:xfrm>
            <a:off x="1451328" y="2584439"/>
            <a:ext cx="432000" cy="432000"/>
            <a:chOff x="1490477" y="3595730"/>
            <a:chExt cx="432000" cy="432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D60B2A-B97B-1587-219E-BC0C886C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047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1FB0B8-BDF4-A07B-5482-A984545E4B19}"/>
                </a:ext>
              </a:extLst>
            </p:cNvPr>
            <p:cNvSpPr txBox="1"/>
            <p:nvPr/>
          </p:nvSpPr>
          <p:spPr>
            <a:xfrm>
              <a:off x="1539604" y="3603286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52FEC6-B254-2048-E1F1-098858954138}"/>
              </a:ext>
            </a:extLst>
          </p:cNvPr>
          <p:cNvGrpSpPr/>
          <p:nvPr/>
        </p:nvGrpSpPr>
        <p:grpSpPr>
          <a:xfrm>
            <a:off x="2160198" y="2584439"/>
            <a:ext cx="432000" cy="432000"/>
            <a:chOff x="2199347" y="3595730"/>
            <a:chExt cx="432000" cy="432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166EF6-72DD-C692-B4BB-3197C195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34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D14FB4-65C8-4B4B-D4FF-2F3B9D99CE22}"/>
                </a:ext>
              </a:extLst>
            </p:cNvPr>
            <p:cNvSpPr txBox="1"/>
            <p:nvPr/>
          </p:nvSpPr>
          <p:spPr>
            <a:xfrm>
              <a:off x="2258070" y="3609435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931E1E-4866-1D68-7F57-DF6295F2EFBE}"/>
              </a:ext>
            </a:extLst>
          </p:cNvPr>
          <p:cNvGrpSpPr/>
          <p:nvPr/>
        </p:nvGrpSpPr>
        <p:grpSpPr>
          <a:xfrm>
            <a:off x="2860679" y="2584439"/>
            <a:ext cx="432000" cy="432000"/>
            <a:chOff x="2899828" y="3595730"/>
            <a:chExt cx="432000" cy="432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3C3D66-6140-F9BE-DDD1-7DE7237A1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9828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8B7BA4-1DB4-76BD-6DB4-95DE6875E85D}"/>
                </a:ext>
              </a:extLst>
            </p:cNvPr>
            <p:cNvSpPr txBox="1"/>
            <p:nvPr/>
          </p:nvSpPr>
          <p:spPr>
            <a:xfrm>
              <a:off x="2960431" y="3609435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994380-CAFA-D067-7972-CEFBAE006E08}"/>
              </a:ext>
            </a:extLst>
          </p:cNvPr>
          <p:cNvGrpSpPr/>
          <p:nvPr/>
        </p:nvGrpSpPr>
        <p:grpSpPr>
          <a:xfrm>
            <a:off x="3436691" y="2584439"/>
            <a:ext cx="432000" cy="432000"/>
            <a:chOff x="3475840" y="3595730"/>
            <a:chExt cx="432000" cy="432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84FC9A6-74AB-3CE5-75F8-8E2E2646B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5840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48F8D7-9496-8E96-67BF-A7B3E1B2BFCC}"/>
                </a:ext>
              </a:extLst>
            </p:cNvPr>
            <p:cNvSpPr txBox="1"/>
            <p:nvPr/>
          </p:nvSpPr>
          <p:spPr>
            <a:xfrm>
              <a:off x="3520497" y="3609694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790D5B-DCBC-3EF0-3F37-6E7510ADBC55}"/>
              </a:ext>
            </a:extLst>
          </p:cNvPr>
          <p:cNvGrpSpPr/>
          <p:nvPr/>
        </p:nvGrpSpPr>
        <p:grpSpPr>
          <a:xfrm>
            <a:off x="4195895" y="2584439"/>
            <a:ext cx="432000" cy="432000"/>
            <a:chOff x="4235044" y="3595730"/>
            <a:chExt cx="432000" cy="432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8148BB-FD96-993F-CA77-6E42A9016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5044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21C7E-D2D9-E3F6-B79E-6EBF4D1F3464}"/>
                </a:ext>
              </a:extLst>
            </p:cNvPr>
            <p:cNvSpPr txBox="1"/>
            <p:nvPr/>
          </p:nvSpPr>
          <p:spPr>
            <a:xfrm>
              <a:off x="4284171" y="3611675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257A39-2F03-615E-0318-829B6DA57132}"/>
              </a:ext>
            </a:extLst>
          </p:cNvPr>
          <p:cNvGrpSpPr/>
          <p:nvPr/>
        </p:nvGrpSpPr>
        <p:grpSpPr>
          <a:xfrm>
            <a:off x="1771173" y="3316861"/>
            <a:ext cx="432000" cy="432000"/>
            <a:chOff x="1810322" y="4328152"/>
            <a:chExt cx="432000" cy="432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650744-4557-260C-30DB-7197CFEC9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0322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8BB3F0-3474-03E1-320B-AE4A94812B00}"/>
                </a:ext>
              </a:extLst>
            </p:cNvPr>
            <p:cNvSpPr txBox="1"/>
            <p:nvPr/>
          </p:nvSpPr>
          <p:spPr>
            <a:xfrm>
              <a:off x="1903230" y="4344097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BB76AA-2AC6-E484-9C98-72C333584C71}"/>
              </a:ext>
            </a:extLst>
          </p:cNvPr>
          <p:cNvGrpSpPr/>
          <p:nvPr/>
        </p:nvGrpSpPr>
        <p:grpSpPr>
          <a:xfrm>
            <a:off x="2530377" y="3316861"/>
            <a:ext cx="432000" cy="432000"/>
            <a:chOff x="2569526" y="4328152"/>
            <a:chExt cx="432000" cy="432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440C726-1FC6-2C17-66C0-830DBAF86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9526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1585F9D-616B-A9FF-FFF8-5931F08789CB}"/>
                </a:ext>
              </a:extLst>
            </p:cNvPr>
            <p:cNvSpPr txBox="1"/>
            <p:nvPr/>
          </p:nvSpPr>
          <p:spPr>
            <a:xfrm>
              <a:off x="2650222" y="4328888"/>
              <a:ext cx="266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557E89A-7E25-75EC-89CF-2914C7980DDB}"/>
              </a:ext>
            </a:extLst>
          </p:cNvPr>
          <p:cNvGrpSpPr/>
          <p:nvPr/>
        </p:nvGrpSpPr>
        <p:grpSpPr>
          <a:xfrm>
            <a:off x="3442641" y="3316294"/>
            <a:ext cx="432000" cy="432567"/>
            <a:chOff x="3481790" y="4327585"/>
            <a:chExt cx="432000" cy="4325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306E65-4498-6180-5279-68067877C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1790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B8D8E2-9169-37AB-359D-0F70FD210BD7}"/>
                </a:ext>
              </a:extLst>
            </p:cNvPr>
            <p:cNvSpPr txBox="1"/>
            <p:nvPr/>
          </p:nvSpPr>
          <p:spPr>
            <a:xfrm>
              <a:off x="3545497" y="432758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K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C6E5DC-7B90-35E1-9855-27FE82882D0E}"/>
              </a:ext>
            </a:extLst>
          </p:cNvPr>
          <p:cNvCxnSpPr>
            <a:cxnSpLocks/>
            <a:stCxn id="54" idx="3"/>
            <a:endCxn id="57" idx="7"/>
          </p:cNvCxnSpPr>
          <p:nvPr/>
        </p:nvCxnSpPr>
        <p:spPr>
          <a:xfrm flipH="1">
            <a:off x="2522641" y="1796019"/>
            <a:ext cx="537624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22A9B8-DE7D-E258-A84A-A84A22D66A6D}"/>
              </a:ext>
            </a:extLst>
          </p:cNvPr>
          <p:cNvCxnSpPr>
            <a:cxnSpLocks/>
            <a:stCxn id="54" idx="5"/>
            <a:endCxn id="60" idx="1"/>
          </p:cNvCxnSpPr>
          <p:nvPr/>
        </p:nvCxnSpPr>
        <p:spPr>
          <a:xfrm>
            <a:off x="3365735" y="1796019"/>
            <a:ext cx="529235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13996C0-E6B9-2390-2223-2C410A69F403}"/>
              </a:ext>
            </a:extLst>
          </p:cNvPr>
          <p:cNvCxnSpPr>
            <a:cxnSpLocks/>
            <a:stCxn id="57" idx="4"/>
            <a:endCxn id="63" idx="0"/>
          </p:cNvCxnSpPr>
          <p:nvPr/>
        </p:nvCxnSpPr>
        <p:spPr>
          <a:xfrm flipH="1">
            <a:off x="1667328" y="2291284"/>
            <a:ext cx="702578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AF49B16-7278-0546-9ED2-BB4AC69EF004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2369906" y="2291284"/>
            <a:ext cx="6292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D8E78B-5231-0D8C-A478-1D93AB71FC3A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2369906" y="2291284"/>
            <a:ext cx="706773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EDD701-E196-D277-382F-2DAE141B3424}"/>
              </a:ext>
            </a:extLst>
          </p:cNvPr>
          <p:cNvCxnSpPr>
            <a:cxnSpLocks/>
            <a:stCxn id="60" idx="4"/>
            <a:endCxn id="72" idx="0"/>
          </p:cNvCxnSpPr>
          <p:nvPr/>
        </p:nvCxnSpPr>
        <p:spPr>
          <a:xfrm flipH="1">
            <a:off x="3652691" y="2291284"/>
            <a:ext cx="395014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D149F6-D46B-0EC3-B939-B86576ECF774}"/>
              </a:ext>
            </a:extLst>
          </p:cNvPr>
          <p:cNvCxnSpPr>
            <a:cxnSpLocks/>
            <a:stCxn id="60" idx="4"/>
            <a:endCxn id="75" idx="0"/>
          </p:cNvCxnSpPr>
          <p:nvPr/>
        </p:nvCxnSpPr>
        <p:spPr>
          <a:xfrm>
            <a:off x="4047705" y="2291284"/>
            <a:ext cx="364190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D5CF6B8-B5C9-8BE3-C16D-09E76EAE6873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>
          <a:xfrm flipH="1">
            <a:off x="1987173" y="3016439"/>
            <a:ext cx="389025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5B9DBED-3D73-AD03-6B9A-89BA474DDBB7}"/>
              </a:ext>
            </a:extLst>
          </p:cNvPr>
          <p:cNvCxnSpPr>
            <a:cxnSpLocks/>
            <a:stCxn id="66" idx="4"/>
            <a:endCxn id="81" idx="0"/>
          </p:cNvCxnSpPr>
          <p:nvPr/>
        </p:nvCxnSpPr>
        <p:spPr>
          <a:xfrm>
            <a:off x="2376198" y="3016439"/>
            <a:ext cx="370179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84753E6-01C8-888B-9EF4-FFC64004E83D}"/>
              </a:ext>
            </a:extLst>
          </p:cNvPr>
          <p:cNvCxnSpPr>
            <a:cxnSpLocks/>
            <a:stCxn id="72" idx="4"/>
            <a:endCxn id="84" idx="0"/>
          </p:cNvCxnSpPr>
          <p:nvPr/>
        </p:nvCxnSpPr>
        <p:spPr>
          <a:xfrm>
            <a:off x="3652691" y="3016439"/>
            <a:ext cx="5950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21A02-2261-FAA1-151C-7538C4BB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35" y="1654247"/>
            <a:ext cx="2741985" cy="27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Adjacency matrix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Takes up too much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930CC-27D1-0119-FC2B-7FEF0940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722" y="1413009"/>
            <a:ext cx="2969164" cy="2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Riverside, CS 141 course, Fall 2021 by Prof. Yan Gu and Prof. Yihan Sun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1004-AFF5-3106-B10E-8C5FFDE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56" y="2433169"/>
            <a:ext cx="3213256" cy="14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What do scientists use in practice?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FB4A0-9F45-E964-2937-3AF521C8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452" y="1879595"/>
            <a:ext cx="2506458" cy="2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Traversal/Search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 traversals or searches mean systematic following edges of a graph so as to visit all the vertices of the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Graph-searching algorithm can discover much about the structure of a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graph algorithms begins by building on basic graph searching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start with two basic graph search algorithms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Breadth First Search (BFS)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Depth First Search (DFS)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assume adjacency list representation for today’s algorithms</a:t>
            </a:r>
          </a:p>
        </p:txBody>
      </p:sp>
    </p:spTree>
    <p:extLst>
      <p:ext uri="{BB962C8B-B14F-4D97-AF65-F5344CB8AC3E}">
        <p14:creationId xmlns:p14="http://schemas.microsoft.com/office/powerpoint/2010/main" val="18288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Given a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 source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breadth-first search systematically explores the edges to discover every vertex that is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computes the distance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each reachable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 the process, it produces a “breadth-first tree” with root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that contains all reachable vertices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For any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the simple path in the breadth-first tree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corresponds to a “shortest path”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works on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undirected graph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8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Breadth first search is named so because it visits all vertices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before visiting any vertex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At each node, you can get a list of neighbors, and choose to go there if you want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Start at the source node and set the initial distance to all other nodes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except for the source node itself, whose distance is 0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  <a:blipFill>
                <a:blip r:embed="rId3"/>
                <a:stretch>
                  <a:fillRect l="-387" t="-6250" b="-2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49AAA6-2C52-11DE-62BF-4A24DADB236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8851"/>
            <a:ext cx="2888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B74CA-D9DA-6A48-076A-C92CB8EDCD51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66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24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AF7D8-D96A-8C9F-EE96-6379B8FF0334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837612-9FFE-AEC8-C0D4-813C34D2979E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DB784B-CBFE-50E4-F79F-470B37F2F0A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9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73D91-D8D9-03AE-F20D-A7EB7D0D3B7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29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72B81-31C5-4508-B906-CE9350EE1D83}"/>
              </a:ext>
            </a:extLst>
          </p:cNvPr>
          <p:cNvSpPr txBox="1"/>
          <p:nvPr/>
        </p:nvSpPr>
        <p:spPr>
          <a:xfrm>
            <a:off x="1720278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31321A-5248-302A-F15E-1CF196A2294D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4CCAD-F047-42EA-0401-7FEC154FC38D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39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41542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8866F-7375-9F84-E381-EC9EEE29ACD7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95" y="1105265"/>
            <a:ext cx="2586185" cy="20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Context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Paper published by Leonhard Euler in 1736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Regarded as first in history of graph theory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City of </a:t>
            </a:r>
            <a:r>
              <a:rPr lang="en-US" sz="1400" dirty="0" err="1"/>
              <a:t>Königsberg</a:t>
            </a:r>
            <a:r>
              <a:rPr lang="en-US" sz="1400" dirty="0"/>
              <a:t> in old Prussia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Split in four pieces: 2 mainland portions and</a:t>
            </a:r>
            <a:br>
              <a:rPr lang="en-US" sz="1200" dirty="0"/>
            </a:br>
            <a:r>
              <a:rPr lang="en-US" sz="1200" dirty="0"/>
              <a:t>2 islands</a:t>
            </a:r>
          </a:p>
          <a:p>
            <a:pPr lvl="1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Interconnected by 7 bridges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Problem: is it possible to walk through the city, crossing each bridge once and only once?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 proved that the problem had no solution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Developed new technique of analysis to support his proof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Know Euler - Very interesting talk (</a:t>
            </a:r>
            <a:r>
              <a:rPr lang="en-US" sz="1600" u="sng" dirty="0"/>
              <a:t>must see</a:t>
            </a:r>
            <a:r>
              <a:rPr lang="en-US" sz="1600" dirty="0"/>
              <a:t> if you ask me) - </a:t>
            </a:r>
            <a:r>
              <a:rPr lang="en-US" sz="1600" dirty="0">
                <a:hlinkClick r:id="rId4"/>
              </a:rPr>
              <a:t>Link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is taken from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wikipedia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67420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A00-D1C0-3041-1917-3716586BC31D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974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32916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FABB93-C011-BC58-D248-7EA8F1139DEB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DED7E9-BD64-0480-C34E-0D9ABE2166AE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116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96763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6A4C-D9DB-774E-E80F-40C810B77F88}"/>
              </a:ext>
            </a:extLst>
          </p:cNvPr>
          <p:cNvSpPr txBox="1"/>
          <p:nvPr/>
        </p:nvSpPr>
        <p:spPr>
          <a:xfrm>
            <a:off x="4781367" y="1312024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D4A7678-095C-5493-A27D-BDA08411243B}"/>
              </a:ext>
            </a:extLst>
          </p:cNvPr>
          <p:cNvSpPr txBox="1">
            <a:spLocks/>
          </p:cNvSpPr>
          <p:nvPr/>
        </p:nvSpPr>
        <p:spPr>
          <a:xfrm>
            <a:off x="134214" y="4068172"/>
            <a:ext cx="6561412" cy="602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One observation is that unreachable vertices are not found by BFS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In fact, this is true for any traversal algorithm</a:t>
            </a:r>
          </a:p>
        </p:txBody>
      </p:sp>
    </p:spTree>
    <p:extLst>
      <p:ext uri="{BB962C8B-B14F-4D97-AF65-F5344CB8AC3E}">
        <p14:creationId xmlns:p14="http://schemas.microsoft.com/office/powerpoint/2010/main" val="17203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Tree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3949323" cy="1319396"/>
            <a:chOff x="348768" y="2280548"/>
            <a:chExt cx="394932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06409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F89DFA-7FCB-C7A8-9030-961F2F93BF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" y="1618843"/>
            <a:ext cx="1418589" cy="756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B4FFBC-F062-43A4-BFD7-0C87EAD95531}"/>
              </a:ext>
            </a:extLst>
          </p:cNvPr>
          <p:cNvGrpSpPr/>
          <p:nvPr/>
        </p:nvGrpSpPr>
        <p:grpSpPr>
          <a:xfrm>
            <a:off x="4473166" y="717210"/>
            <a:ext cx="2182229" cy="3807293"/>
            <a:chOff x="4473166" y="717210"/>
            <a:chExt cx="2182229" cy="38072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B558ACA-4A71-536A-87F5-2CA99A81AE2F}"/>
                </a:ext>
              </a:extLst>
            </p:cNvPr>
            <p:cNvGrpSpPr/>
            <p:nvPr/>
          </p:nvGrpSpPr>
          <p:grpSpPr>
            <a:xfrm>
              <a:off x="4473166" y="1346376"/>
              <a:ext cx="2182229" cy="3178127"/>
              <a:chOff x="4473166" y="1337750"/>
              <a:chExt cx="2182229" cy="31781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EE0180-9409-4216-1DF8-47C8F6D97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4831" y="133775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B4EF62-EC01-AE43-8D33-B1ED7F7D9F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7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5518FCE-28C0-AFC8-30E2-7227F7571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6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CE87467-5500-5311-7C17-8472098EEB34}"/>
                  </a:ext>
                </a:extLst>
              </p:cNvPr>
              <p:cNvCxnSpPr>
                <a:stCxn id="49" idx="0"/>
                <a:endCxn id="48" idx="4"/>
              </p:cNvCxnSpPr>
              <p:nvPr/>
            </p:nvCxnSpPr>
            <p:spPr>
              <a:xfrm flipV="1">
                <a:off x="4707166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3EB787-5047-C068-BBF5-CD165708B8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281" y="2303366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7E39AA-AA49-A98A-0C32-D08B370F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3" y="319902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7247BD2-4912-44F7-6405-873242E87D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2" y="404787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38A66FB-2168-6050-7593-752D594DE56F}"/>
                  </a:ext>
                </a:extLst>
              </p:cNvPr>
              <p:cNvCxnSpPr>
                <a:stCxn id="67" idx="0"/>
                <a:endCxn id="66" idx="4"/>
              </p:cNvCxnSpPr>
              <p:nvPr/>
            </p:nvCxnSpPr>
            <p:spPr>
              <a:xfrm flipV="1">
                <a:off x="5359742" y="3667020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FCD979D-9487-7050-6AF6-06BE79EC22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5" y="3197942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E4B5728-7D30-A38A-4716-0B22DA9B6B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4" y="4046799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535490F-9A3B-AE0C-0FDB-77CE37F49ABA}"/>
                  </a:ext>
                </a:extLst>
              </p:cNvPr>
              <p:cNvCxnSpPr>
                <a:stCxn id="70" idx="0"/>
                <a:endCxn id="69" idx="4"/>
              </p:cNvCxnSpPr>
              <p:nvPr/>
            </p:nvCxnSpPr>
            <p:spPr>
              <a:xfrm flipV="1">
                <a:off x="6421394" y="3665942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48EF627-6701-05A7-FE31-C51EAB69240B}"/>
                  </a:ext>
                </a:extLst>
              </p:cNvPr>
              <p:cNvCxnSpPr>
                <a:cxnSpLocks/>
                <a:stCxn id="48" idx="0"/>
                <a:endCxn id="40" idx="4"/>
              </p:cNvCxnSpPr>
              <p:nvPr/>
            </p:nvCxnSpPr>
            <p:spPr>
              <a:xfrm flipV="1">
                <a:off x="4707167" y="1805750"/>
                <a:ext cx="531664" cy="47479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BF12FD3-B724-1F64-E167-B0C00C525B7A}"/>
                  </a:ext>
                </a:extLst>
              </p:cNvPr>
              <p:cNvCxnSpPr>
                <a:cxnSpLocks/>
                <a:stCxn id="65" idx="0"/>
                <a:endCxn id="40" idx="4"/>
              </p:cNvCxnSpPr>
              <p:nvPr/>
            </p:nvCxnSpPr>
            <p:spPr>
              <a:xfrm flipH="1" flipV="1">
                <a:off x="5238831" y="1805750"/>
                <a:ext cx="599450" cy="49761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C0D70C6-845D-FDDC-68D7-6FE98417A27F}"/>
                  </a:ext>
                </a:extLst>
              </p:cNvPr>
              <p:cNvCxnSpPr>
                <a:cxnSpLocks/>
                <a:stCxn id="66" idx="0"/>
                <a:endCxn id="65" idx="4"/>
              </p:cNvCxnSpPr>
              <p:nvPr/>
            </p:nvCxnSpPr>
            <p:spPr>
              <a:xfrm flipV="1">
                <a:off x="5359743" y="2771366"/>
                <a:ext cx="478538" cy="42765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6C24A7F-516F-1F71-7ACF-91A787DC9799}"/>
                  </a:ext>
                </a:extLst>
              </p:cNvPr>
              <p:cNvCxnSpPr>
                <a:cxnSpLocks/>
                <a:stCxn id="69" idx="0"/>
                <a:endCxn id="65" idx="4"/>
              </p:cNvCxnSpPr>
              <p:nvPr/>
            </p:nvCxnSpPr>
            <p:spPr>
              <a:xfrm flipH="1" flipV="1">
                <a:off x="5838281" y="2771366"/>
                <a:ext cx="583114" cy="42657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C339B2D-6FAA-3EA0-14E8-1B3C694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39403" y="717210"/>
              <a:ext cx="1283485" cy="684000"/>
            </a:xfrm>
            <a:prstGeom prst="rect">
              <a:avLst/>
            </a:prstGeom>
          </p:spPr>
        </p:pic>
      </p:grp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728E61-5355-E191-62D0-DF737E5D4C53}"/>
              </a:ext>
            </a:extLst>
          </p:cNvPr>
          <p:cNvSpPr txBox="1">
            <a:spLocks/>
          </p:cNvSpPr>
          <p:nvPr/>
        </p:nvSpPr>
        <p:spPr>
          <a:xfrm>
            <a:off x="134214" y="4050920"/>
            <a:ext cx="492299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BFS tree may not be unique – depends on the source node as well as the order of tie-break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958F3687-DEB3-FC83-A7CA-EB211BA04B7B}"/>
              </a:ext>
            </a:extLst>
          </p:cNvPr>
          <p:cNvSpPr txBox="1">
            <a:spLocks/>
          </p:cNvSpPr>
          <p:nvPr/>
        </p:nvSpPr>
        <p:spPr>
          <a:xfrm>
            <a:off x="134213" y="4494995"/>
            <a:ext cx="658957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for the same source, the distances of each node from the source remain the same</a:t>
            </a:r>
          </a:p>
        </p:txBody>
      </p:sp>
    </p:spTree>
    <p:extLst>
      <p:ext uri="{BB962C8B-B14F-4D97-AF65-F5344CB8AC3E}">
        <p14:creationId xmlns:p14="http://schemas.microsoft.com/office/powerpoint/2010/main" val="2324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Input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represented using adjacency list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Several additional attributes to each vertex in the graph is used</a:t>
                </a:r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US" sz="1400" dirty="0"/>
                  <a:t> stores color of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stores the parent or predecessor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.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 parent (e.g.,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not been discovered yet), then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 stores the distance from the source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uses a first-in, first-out queue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1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4D074D-7C6E-36CE-489D-CB84E17F3212}"/>
              </a:ext>
            </a:extLst>
          </p:cNvPr>
          <p:cNvSpPr txBox="1"/>
          <p:nvPr/>
        </p:nvSpPr>
        <p:spPr>
          <a:xfrm>
            <a:off x="4487756" y="2999286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8B5E3-B0D7-B649-6FF7-99A80E699E10}"/>
              </a:ext>
            </a:extLst>
          </p:cNvPr>
          <p:cNvSpPr txBox="1"/>
          <p:nvPr/>
        </p:nvSpPr>
        <p:spPr>
          <a:xfrm>
            <a:off x="4487756" y="3337840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1CC17-0032-B278-3D5C-5DEC392264AB}"/>
              </a:ext>
            </a:extLst>
          </p:cNvPr>
          <p:cNvSpPr txBox="1"/>
          <p:nvPr/>
        </p:nvSpPr>
        <p:spPr>
          <a:xfrm>
            <a:off x="4487756" y="3676394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AD443-9DDF-B697-9567-175FC4FA702C}"/>
              </a:ext>
            </a:extLst>
          </p:cNvPr>
          <p:cNvSpPr txBox="1"/>
          <p:nvPr/>
        </p:nvSpPr>
        <p:spPr>
          <a:xfrm>
            <a:off x="4487756" y="4014948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96DEC-20BE-4965-A82B-81CCD84AB354}"/>
              </a:ext>
            </a:extLst>
          </p:cNvPr>
          <p:cNvSpPr txBox="1"/>
          <p:nvPr/>
        </p:nvSpPr>
        <p:spPr>
          <a:xfrm>
            <a:off x="4967959" y="3025164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015F1-9AA6-986F-7662-C778EE5249B4}"/>
              </a:ext>
            </a:extLst>
          </p:cNvPr>
          <p:cNvSpPr txBox="1"/>
          <p:nvPr/>
        </p:nvSpPr>
        <p:spPr>
          <a:xfrm>
            <a:off x="5457038" y="3031157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253E5B-72F1-905C-869B-8A2CEC4690EC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775756" y="3168563"/>
            <a:ext cx="192203" cy="60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BDB418-E47E-A6DE-1B1C-AAA71227761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255959" y="3169164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7A969E-5154-7A37-9309-2245ED2D7B90}"/>
              </a:ext>
            </a:extLst>
          </p:cNvPr>
          <p:cNvSpPr txBox="1"/>
          <p:nvPr/>
        </p:nvSpPr>
        <p:spPr>
          <a:xfrm>
            <a:off x="4967959" y="336917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E72-984A-4E87-6CEB-15446EC7F885}"/>
              </a:ext>
            </a:extLst>
          </p:cNvPr>
          <p:cNvSpPr txBox="1"/>
          <p:nvPr/>
        </p:nvSpPr>
        <p:spPr>
          <a:xfrm>
            <a:off x="5457038" y="3375169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F7410D-F270-F14D-1F64-03DC6EB1AD0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775756" y="3507117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0E4CC-BC2B-6D96-F04C-00F04E4C099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55959" y="3513176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9DA44E-F35A-AF22-A50D-29EA770B975E}"/>
              </a:ext>
            </a:extLst>
          </p:cNvPr>
          <p:cNvSpPr txBox="1"/>
          <p:nvPr/>
        </p:nvSpPr>
        <p:spPr>
          <a:xfrm>
            <a:off x="4967959" y="4016113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D3AF9-E216-DCFF-88DA-C2694C4FCF6B}"/>
              </a:ext>
            </a:extLst>
          </p:cNvPr>
          <p:cNvSpPr txBox="1"/>
          <p:nvPr/>
        </p:nvSpPr>
        <p:spPr>
          <a:xfrm>
            <a:off x="5457038" y="402210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EA695-E1F6-920D-400C-B33227D9B05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75756" y="4154054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660E96-A21F-F614-E526-D882BBB99624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255959" y="4160113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0BCD54-68DA-8D71-63BC-BA854F852BAA}"/>
              </a:ext>
            </a:extLst>
          </p:cNvPr>
          <p:cNvSpPr txBox="1"/>
          <p:nvPr/>
        </p:nvSpPr>
        <p:spPr>
          <a:xfrm>
            <a:off x="5906794" y="4013480"/>
            <a:ext cx="288000" cy="3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9C8281-E590-9F1E-15E8-B03CDFFA37CA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5745038" y="4166106"/>
            <a:ext cx="161756" cy="93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8392C05-7B84-15DB-A32B-9D96FE0BBDF2}"/>
              </a:ext>
            </a:extLst>
          </p:cNvPr>
          <p:cNvSpPr>
            <a:spLocks noChangeAspect="1"/>
          </p:cNvSpPr>
          <p:nvPr/>
        </p:nvSpPr>
        <p:spPr>
          <a:xfrm>
            <a:off x="4597250" y="44744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0FB920-CE21-7B73-6AA4-68DBB6242714}"/>
              </a:ext>
            </a:extLst>
          </p:cNvPr>
          <p:cNvSpPr>
            <a:spLocks noChangeAspect="1"/>
          </p:cNvSpPr>
          <p:nvPr/>
        </p:nvSpPr>
        <p:spPr>
          <a:xfrm>
            <a:off x="4597250" y="46268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F81787-0555-815C-2FC1-AD35BB17297D}"/>
              </a:ext>
            </a:extLst>
          </p:cNvPr>
          <p:cNvSpPr>
            <a:spLocks noChangeAspect="1"/>
          </p:cNvSpPr>
          <p:nvPr/>
        </p:nvSpPr>
        <p:spPr>
          <a:xfrm>
            <a:off x="4597250" y="47792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62DF2-8AC5-68B6-1CBE-3811DCFAD6F0}"/>
              </a:ext>
            </a:extLst>
          </p:cNvPr>
          <p:cNvGrpSpPr>
            <a:grpSpLocks noChangeAspect="1"/>
          </p:cNvGrpSpPr>
          <p:nvPr/>
        </p:nvGrpSpPr>
        <p:grpSpPr>
          <a:xfrm>
            <a:off x="4188478" y="1210630"/>
            <a:ext cx="2336040" cy="972000"/>
            <a:chOff x="2101471" y="1277672"/>
            <a:chExt cx="3170948" cy="13193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CF5BD2-9236-DAEA-3488-E42FEEEA29B7}"/>
                </a:ext>
              </a:extLst>
            </p:cNvPr>
            <p:cNvGrpSpPr/>
            <p:nvPr/>
          </p:nvGrpSpPr>
          <p:grpSpPr>
            <a:xfrm>
              <a:off x="2101471" y="1277672"/>
              <a:ext cx="3170948" cy="1319396"/>
              <a:chOff x="348768" y="2280548"/>
              <a:chExt cx="3170948" cy="131939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178D69E-5428-2B66-5914-7FA83616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9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5D17D2A-380F-A7C2-ED2C-9469E9A907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8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1FC31A9-86B9-7DA9-7C9C-32847C50EF79}"/>
                  </a:ext>
                </a:extLst>
              </p:cNvPr>
              <p:cNvCxnSpPr>
                <a:stCxn id="38" idx="0"/>
                <a:endCxn id="37" idx="4"/>
              </p:cNvCxnSpPr>
              <p:nvPr/>
            </p:nvCxnSpPr>
            <p:spPr>
              <a:xfrm flipV="1">
                <a:off x="582768" y="2751087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305B58-2134-7FA6-DD5B-F5E4256D1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9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50EFCD-F8E7-F008-C12E-69E915CA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8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7C239E2-B4DF-C33D-B9F4-D7AF279AA8A5}"/>
                  </a:ext>
                </a:extLst>
              </p:cNvPr>
              <p:cNvCxnSpPr>
                <a:stCxn id="41" idx="0"/>
                <a:endCxn id="40" idx="4"/>
              </p:cNvCxnSpPr>
              <p:nvPr/>
            </p:nvCxnSpPr>
            <p:spPr>
              <a:xfrm flipV="1">
                <a:off x="1477038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CBADC54-8635-9B95-0693-66A77AC93FD4}"/>
                  </a:ext>
                </a:extLst>
              </p:cNvPr>
              <p:cNvCxnSpPr>
                <a:cxnSpLocks/>
                <a:stCxn id="40" idx="2"/>
                <a:endCxn id="37" idx="6"/>
              </p:cNvCxnSpPr>
              <p:nvPr/>
            </p:nvCxnSpPr>
            <p:spPr>
              <a:xfrm flipH="1">
                <a:off x="816769" y="2514548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63253D8-2D64-3657-96E2-48F0CA2144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6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5D658B8-2602-7249-B6EB-7354F52647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5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FE005F9-41E0-B7FF-C18E-9C9648F685FF}"/>
                  </a:ext>
                </a:extLst>
              </p:cNvPr>
              <p:cNvCxnSpPr>
                <a:stCxn id="45" idx="0"/>
                <a:endCxn id="44" idx="4"/>
              </p:cNvCxnSpPr>
              <p:nvPr/>
            </p:nvCxnSpPr>
            <p:spPr>
              <a:xfrm flipV="1">
                <a:off x="2391445" y="2751087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B4C0363-A72C-BB0F-A709-6DB2C2DC2F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6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BDF731B-C482-DB4F-FB74-E0FAB90A5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5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G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FA86D80-8B37-C2C0-3ECA-8C341C6E1E27}"/>
                  </a:ext>
                </a:extLst>
              </p:cNvPr>
              <p:cNvCxnSpPr>
                <a:stCxn id="48" idx="0"/>
                <a:endCxn id="47" idx="4"/>
              </p:cNvCxnSpPr>
              <p:nvPr/>
            </p:nvCxnSpPr>
            <p:spPr>
              <a:xfrm flipV="1">
                <a:off x="3285715" y="2748548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9D7738A-5607-2274-D4D0-ACDB4C71EFAB}"/>
                  </a:ext>
                </a:extLst>
              </p:cNvPr>
              <p:cNvCxnSpPr>
                <a:cxnSpLocks/>
                <a:stCxn id="47" idx="3"/>
                <a:endCxn id="45" idx="7"/>
              </p:cNvCxnSpPr>
              <p:nvPr/>
            </p:nvCxnSpPr>
            <p:spPr>
              <a:xfrm flipH="1">
                <a:off x="2556908" y="2680011"/>
                <a:ext cx="563345" cy="5204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84E131C-2CA7-94FE-257D-A3884670E678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>
                <a:off x="2625445" y="3363405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6E3C59D-3E11-5B35-EF75-5175D2BC73F0}"/>
                  </a:ext>
                </a:extLst>
              </p:cNvPr>
              <p:cNvCxnSpPr>
                <a:cxnSpLocks/>
                <a:stCxn id="45" idx="2"/>
                <a:endCxn id="41" idx="6"/>
              </p:cNvCxnSpPr>
              <p:nvPr/>
            </p:nvCxnSpPr>
            <p:spPr>
              <a:xfrm flipH="1" flipV="1">
                <a:off x="1711038" y="3363405"/>
                <a:ext cx="446407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DB6D7-06C0-5038-05E3-CBA254788A82}"/>
                  </a:ext>
                </a:extLst>
              </p:cNvPr>
              <p:cNvCxnSpPr>
                <a:cxnSpLocks/>
                <a:stCxn id="44" idx="3"/>
                <a:endCxn id="41" idx="7"/>
              </p:cNvCxnSpPr>
              <p:nvPr/>
            </p:nvCxnSpPr>
            <p:spPr>
              <a:xfrm flipH="1">
                <a:off x="1642501" y="2682550"/>
                <a:ext cx="583482" cy="51539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3DEC13-D41D-6546-7432-525663637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148" y="1511672"/>
              <a:ext cx="426271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6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Analysis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/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7057D2E-B402-B657-2E05-12BC646EBD5F}"/>
              </a:ext>
            </a:extLst>
          </p:cNvPr>
          <p:cNvGrpSpPr/>
          <p:nvPr/>
        </p:nvGrpSpPr>
        <p:grpSpPr>
          <a:xfrm>
            <a:off x="3847545" y="1381819"/>
            <a:ext cx="703487" cy="679894"/>
            <a:chOff x="2887840" y="1667591"/>
            <a:chExt cx="703487" cy="2748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7A4DB50-3E40-DB5B-233D-D70AECCF0913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20B04A-81A2-D9C4-CF94-E0CD9B4B979C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/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blipFill>
                <a:blip r:embed="rId5"/>
                <a:stretch>
                  <a:fillRect l="-1333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5E363CC-2DBF-395F-5FD3-7D5489DBEE8F}"/>
              </a:ext>
            </a:extLst>
          </p:cNvPr>
          <p:cNvGrpSpPr/>
          <p:nvPr/>
        </p:nvGrpSpPr>
        <p:grpSpPr>
          <a:xfrm>
            <a:off x="1669409" y="2061713"/>
            <a:ext cx="703487" cy="395222"/>
            <a:chOff x="2887840" y="1667591"/>
            <a:chExt cx="703487" cy="274825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5170E14C-40CB-E20A-886E-64D236EA917E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77A7C0-7DE9-E1B2-2447-174C35A59C3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/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12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5C212F-098A-A82D-7DB1-C1717394DCA1}"/>
              </a:ext>
            </a:extLst>
          </p:cNvPr>
          <p:cNvCxnSpPr/>
          <p:nvPr/>
        </p:nvCxnSpPr>
        <p:spPr>
          <a:xfrm>
            <a:off x="2016837" y="284148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367608-3B00-F553-05AC-F7104E54E742}"/>
              </a:ext>
            </a:extLst>
          </p:cNvPr>
          <p:cNvSpPr txBox="1"/>
          <p:nvPr/>
        </p:nvSpPr>
        <p:spPr>
          <a:xfrm>
            <a:off x="2859458" y="2687598"/>
            <a:ext cx="185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Overall, each vertex can be dequeued at most once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09EB7D-F8FD-A914-8059-C6FBC943BBB3}"/>
              </a:ext>
            </a:extLst>
          </p:cNvPr>
          <p:cNvSpPr/>
          <p:nvPr/>
        </p:nvSpPr>
        <p:spPr>
          <a:xfrm>
            <a:off x="957532" y="3149263"/>
            <a:ext cx="1809776" cy="249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D85E94-6B95-DEA2-6474-573561B90257}"/>
              </a:ext>
            </a:extLst>
          </p:cNvPr>
          <p:cNvSpPr txBox="1"/>
          <p:nvPr/>
        </p:nvSpPr>
        <p:spPr>
          <a:xfrm>
            <a:off x="2767998" y="3081579"/>
            <a:ext cx="185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This line will be executed irrespective of whether the node is enqueued or not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D027B8-D5B5-7021-CBC0-8A9F3DA61B4F}"/>
              </a:ext>
            </a:extLst>
          </p:cNvPr>
          <p:cNvSpPr txBox="1"/>
          <p:nvPr/>
        </p:nvSpPr>
        <p:spPr>
          <a:xfrm>
            <a:off x="2746524" y="3852526"/>
            <a:ext cx="185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Taking a look at the adjacency list, how many times, this gets executed?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/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blipFill>
                <a:blip r:embed="rId7"/>
                <a:stretch>
                  <a:fillRect l="-3488" r="-4651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/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5ABD444-8D97-11B1-14F0-4CABC2C90FF0}"/>
              </a:ext>
            </a:extLst>
          </p:cNvPr>
          <p:cNvGrpSpPr/>
          <p:nvPr/>
        </p:nvGrpSpPr>
        <p:grpSpPr>
          <a:xfrm>
            <a:off x="4920502" y="2788085"/>
            <a:ext cx="1707038" cy="1869923"/>
            <a:chOff x="4920502" y="2788085"/>
            <a:chExt cx="1707038" cy="18699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51DA4-A24B-8A7B-8EF4-0C7136B49749}"/>
                </a:ext>
              </a:extLst>
            </p:cNvPr>
            <p:cNvSpPr txBox="1"/>
            <p:nvPr/>
          </p:nvSpPr>
          <p:spPr>
            <a:xfrm>
              <a:off x="4920502" y="2788085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0C6CFC-30AF-9061-A49A-9FD50E7DECE0}"/>
                </a:ext>
              </a:extLst>
            </p:cNvPr>
            <p:cNvSpPr txBox="1"/>
            <p:nvPr/>
          </p:nvSpPr>
          <p:spPr>
            <a:xfrm>
              <a:off x="4920502" y="3126639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7940EF-6AC5-5C9D-2BB4-C44BFF9F3E03}"/>
                </a:ext>
              </a:extLst>
            </p:cNvPr>
            <p:cNvSpPr txBox="1"/>
            <p:nvPr/>
          </p:nvSpPr>
          <p:spPr>
            <a:xfrm>
              <a:off x="4920502" y="3465193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5FC4CC-DEBA-991D-8DBD-F1DE5167A433}"/>
                </a:ext>
              </a:extLst>
            </p:cNvPr>
            <p:cNvSpPr txBox="1"/>
            <p:nvPr/>
          </p:nvSpPr>
          <p:spPr>
            <a:xfrm>
              <a:off x="4920502" y="3803747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22AC15-C03E-204E-C24A-6DC7B627D485}"/>
                </a:ext>
              </a:extLst>
            </p:cNvPr>
            <p:cNvSpPr txBox="1"/>
            <p:nvPr/>
          </p:nvSpPr>
          <p:spPr>
            <a:xfrm>
              <a:off x="5400705" y="2813963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2B0D75-B0E8-9039-F48E-DEBF1D2028D6}"/>
                </a:ext>
              </a:extLst>
            </p:cNvPr>
            <p:cNvSpPr txBox="1"/>
            <p:nvPr/>
          </p:nvSpPr>
          <p:spPr>
            <a:xfrm>
              <a:off x="5889784" y="2819956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F7EB70F-B7C7-8710-9EBD-1248748F58C1}"/>
                </a:ext>
              </a:extLst>
            </p:cNvPr>
            <p:cNvCxnSpPr>
              <a:stCxn id="66" idx="3"/>
              <a:endCxn id="70" idx="1"/>
            </p:cNvCxnSpPr>
            <p:nvPr/>
          </p:nvCxnSpPr>
          <p:spPr>
            <a:xfrm>
              <a:off x="5208502" y="2957362"/>
              <a:ext cx="192203" cy="60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2E702D7-44E8-5FD2-E046-A1FCDC8F5951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5688705" y="2957963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F373E4-2CE6-A526-F432-029F4A3ADE27}"/>
                </a:ext>
              </a:extLst>
            </p:cNvPr>
            <p:cNvSpPr txBox="1"/>
            <p:nvPr/>
          </p:nvSpPr>
          <p:spPr>
            <a:xfrm>
              <a:off x="5400705" y="315797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71C78B-5525-1D8D-5819-D49639491DC5}"/>
                </a:ext>
              </a:extLst>
            </p:cNvPr>
            <p:cNvSpPr txBox="1"/>
            <p:nvPr/>
          </p:nvSpPr>
          <p:spPr>
            <a:xfrm>
              <a:off x="5889784" y="3163968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BF1948-1D3D-24FC-61EB-D5658299510B}"/>
                </a:ext>
              </a:extLst>
            </p:cNvPr>
            <p:cNvCxnSpPr>
              <a:cxnSpLocks/>
              <a:stCxn id="67" idx="3"/>
              <a:endCxn id="74" idx="1"/>
            </p:cNvCxnSpPr>
            <p:nvPr/>
          </p:nvCxnSpPr>
          <p:spPr>
            <a:xfrm>
              <a:off x="5208502" y="3295916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A5B2091-B16E-7A96-18A5-0A25E44FEDE1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5688705" y="3301975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193913-B4E4-1738-21F8-1B8E149E34D8}"/>
                </a:ext>
              </a:extLst>
            </p:cNvPr>
            <p:cNvSpPr txBox="1"/>
            <p:nvPr/>
          </p:nvSpPr>
          <p:spPr>
            <a:xfrm>
              <a:off x="5400705" y="3804912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ED2DAE-90E0-DA4B-BF70-2D5DB0B2F98C}"/>
                </a:ext>
              </a:extLst>
            </p:cNvPr>
            <p:cNvSpPr txBox="1"/>
            <p:nvPr/>
          </p:nvSpPr>
          <p:spPr>
            <a:xfrm>
              <a:off x="5889784" y="381090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62BC831-31F8-FF24-9C3C-7FB245EF7F7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5208502" y="3942853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6845885-C234-A253-098D-CFA5F662C6B3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>
              <a:off x="5688705" y="3948912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ADA877-6893-C12F-AD4D-801802B565C8}"/>
                </a:ext>
              </a:extLst>
            </p:cNvPr>
            <p:cNvSpPr txBox="1"/>
            <p:nvPr/>
          </p:nvSpPr>
          <p:spPr>
            <a:xfrm>
              <a:off x="6339540" y="3802279"/>
              <a:ext cx="288000" cy="32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9B3C04-E56D-7408-4FBF-F390733A0F89}"/>
                </a:ext>
              </a:extLst>
            </p:cNvPr>
            <p:cNvCxnSpPr>
              <a:cxnSpLocks/>
              <a:stCxn id="79" idx="3"/>
              <a:endCxn id="82" idx="1"/>
            </p:cNvCxnSpPr>
            <p:nvPr/>
          </p:nvCxnSpPr>
          <p:spPr>
            <a:xfrm>
              <a:off x="6177784" y="3954905"/>
              <a:ext cx="161756" cy="937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614CD67-E0CE-9416-01C5-FC104B607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2632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FBDFC1C-C6B7-7927-77DE-690EB8212C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4156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B99B07B-E128-986F-2DA4-22890A5E8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5680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5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54" grpId="0"/>
      <p:bldP spid="60" grpId="0"/>
      <p:bldP spid="61" grpId="0" animBg="1"/>
      <p:bldP spid="62" grpId="0"/>
      <p:bldP spid="63" grpId="0"/>
      <p:bldP spid="64" grpId="0"/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(DFS)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Search "deeper" in the graph whenever possible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explores edges out of the most recently discovered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that still has unexplored edges going out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Once all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’s edges have been explored, the search "backtracks" to explore edges leaving the vertex from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was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process continues until all reachable vertex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any undiscovered vertices remain, DFS selects one of them as a new source and repeats the search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repeats the entire process until it discovers every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Note that unlike BFS, here source is not given. Source is chosen randomly until all nodes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DFS like BFS works for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directed graph this time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5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Representation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Reformulated the problem in abstract </a:t>
            </a:r>
            <a:r>
              <a:rPr lang="en-US" sz="1400" dirty="0" err="1"/>
              <a:t>termsRegarded</a:t>
            </a:r>
            <a:r>
              <a:rPr lang="en-US" sz="1400" dirty="0"/>
              <a:t> as first in history of</a:t>
            </a:r>
            <a:endParaRPr lang="en-US" sz="1600" dirty="0"/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Land mass: vertex (or node)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Bridge: edge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Resulting representation is a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Analysis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graph to be connected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Possibility of a walk depends on the degrees of the nodes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9" y="2276763"/>
            <a:ext cx="2184626" cy="17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E9C5-4623-6B7A-B69A-7E7DB7B38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37" y="2253545"/>
            <a:ext cx="2140894" cy="17216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0DB1FE-9148-1E65-3882-BF533C72F3F6}"/>
              </a:ext>
            </a:extLst>
          </p:cNvPr>
          <p:cNvSpPr>
            <a:spLocks noChangeAspect="1"/>
          </p:cNvSpPr>
          <p:nvPr/>
        </p:nvSpPr>
        <p:spPr>
          <a:xfrm>
            <a:off x="1809452" y="2481750"/>
            <a:ext cx="180000" cy="180000"/>
          </a:xfrm>
          <a:prstGeom prst="ellipse">
            <a:avLst/>
          </a:prstGeom>
          <a:solidFill>
            <a:srgbClr val="FFFC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5DD352-1178-30C3-91E7-C529EACDC800}"/>
              </a:ext>
            </a:extLst>
          </p:cNvPr>
          <p:cNvSpPr>
            <a:spLocks noChangeAspect="1"/>
          </p:cNvSpPr>
          <p:nvPr/>
        </p:nvSpPr>
        <p:spPr>
          <a:xfrm>
            <a:off x="1780212" y="3080473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0CBF72-0963-AB19-E9E4-894545F636B4}"/>
              </a:ext>
            </a:extLst>
          </p:cNvPr>
          <p:cNvSpPr>
            <a:spLocks noChangeAspect="1"/>
          </p:cNvSpPr>
          <p:nvPr/>
        </p:nvSpPr>
        <p:spPr>
          <a:xfrm>
            <a:off x="2443164" y="3260473"/>
            <a:ext cx="180000" cy="180000"/>
          </a:xfrm>
          <a:prstGeom prst="ellipse">
            <a:avLst/>
          </a:prstGeom>
          <a:solidFill>
            <a:srgbClr val="0432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95F9D-1E46-98A3-FEF9-F8C8C91769B2}"/>
              </a:ext>
            </a:extLst>
          </p:cNvPr>
          <p:cNvSpPr>
            <a:spLocks noChangeAspect="1"/>
          </p:cNvSpPr>
          <p:nvPr/>
        </p:nvSpPr>
        <p:spPr>
          <a:xfrm>
            <a:off x="1719452" y="3618394"/>
            <a:ext cx="180000" cy="1800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427745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232966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</p:spTree>
    <p:extLst>
      <p:ext uri="{BB962C8B-B14F-4D97-AF65-F5344CB8AC3E}">
        <p14:creationId xmlns:p14="http://schemas.microsoft.com/office/powerpoint/2010/main" val="27102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We will not go to B as that will make a cycle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Rule is – if an edge takes you back to a “discovered but not finished” node then we will say that’s a backwards edge (or simply a back edge)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</p:spTree>
    <p:extLst>
      <p:ext uri="{BB962C8B-B14F-4D97-AF65-F5344CB8AC3E}">
        <p14:creationId xmlns:p14="http://schemas.microsoft.com/office/powerpoint/2010/main" val="7089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62374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760092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edge (E, D) is not a back edge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It does not get us back to an “unfinished” node, rather takes us to an already finished node – meaning no cycle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362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052409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36102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230188" indent="-23018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The fact that we always go back to the last node</a:t>
            </a:r>
            <a:br>
              <a:rPr lang="en-US" sz="1600" dirty="0"/>
            </a:br>
            <a:r>
              <a:rPr lang="en-US" sz="1600" dirty="0"/>
              <a:t>is consistent with the behavior of a 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440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392828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Euler’s proposals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Eulerian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walk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exactly once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graph has exactly zero or two nodes of odd degree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If two nodes of odd degree: start path at one and end at the other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Eulerian circuit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tour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with same start and end point</a:t>
            </a:r>
            <a:endParaRPr lang="en-US" sz="1800" dirty="0"/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all nodes are of even degree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99-BB2D-D895-156C-36D4E77C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55" y="1196467"/>
            <a:ext cx="2258958" cy="1430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9F7B4-0AB0-42ED-7EF0-D760783C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55" y="2855724"/>
            <a:ext cx="2327798" cy="14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</p:spTree>
    <p:extLst>
      <p:ext uri="{BB962C8B-B14F-4D97-AF65-F5344CB8AC3E}">
        <p14:creationId xmlns:p14="http://schemas.microsoft.com/office/powerpoint/2010/main" val="149560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</a:t>
            </a:r>
          </a:p>
        </p:txBody>
      </p:sp>
    </p:spTree>
    <p:extLst>
      <p:ext uri="{BB962C8B-B14F-4D97-AF65-F5344CB8AC3E}">
        <p14:creationId xmlns:p14="http://schemas.microsoft.com/office/powerpoint/2010/main" val="62426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</a:t>
            </a:r>
          </a:p>
        </p:txBody>
      </p:sp>
    </p:spTree>
    <p:extLst>
      <p:ext uri="{BB962C8B-B14F-4D97-AF65-F5344CB8AC3E}">
        <p14:creationId xmlns:p14="http://schemas.microsoft.com/office/powerpoint/2010/main" val="336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168427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Of course, DFS is not unique (as source is not given)</a:t>
            </a:r>
          </a:p>
          <a:p>
            <a:pPr marL="222250" indent="-2143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214313" algn="l"/>
              </a:tabLst>
            </a:pPr>
            <a:r>
              <a:rPr lang="en-US" sz="1600" dirty="0"/>
              <a:t>Can you identify a node as the very first source that would have explored all nodes without going for another source node?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8322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>
            <a:grpSpLocks noChangeAspect="1"/>
          </p:cNvGrpSpPr>
          <p:nvPr/>
        </p:nvGrpSpPr>
        <p:grpSpPr>
          <a:xfrm>
            <a:off x="399981" y="3461439"/>
            <a:ext cx="2163000" cy="900000"/>
            <a:chOff x="348768" y="2280548"/>
            <a:chExt cx="3170948" cy="13193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  <a:blipFill>
                <a:blip r:embed="rId4"/>
                <a:stretch>
                  <a:fillRect l="-81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Analysis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/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50FCC8-56CF-2B1A-C2D0-02EBA9EF7B28}"/>
              </a:ext>
            </a:extLst>
          </p:cNvPr>
          <p:cNvGrpSpPr/>
          <p:nvPr/>
        </p:nvGrpSpPr>
        <p:grpSpPr>
          <a:xfrm>
            <a:off x="3159210" y="1338685"/>
            <a:ext cx="703487" cy="439973"/>
            <a:chOff x="2887840" y="1667591"/>
            <a:chExt cx="703487" cy="274825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AEADE41-5D68-86E0-E337-8807C6D6746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C2CA2B-EF40-A038-DD63-3B7682409A51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C3207-6D43-273B-399F-7BCAC4FBD7F7}"/>
              </a:ext>
            </a:extLst>
          </p:cNvPr>
          <p:cNvCxnSpPr/>
          <p:nvPr/>
        </p:nvCxnSpPr>
        <p:spPr>
          <a:xfrm>
            <a:off x="2520195" y="2815252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8012F0-B3D4-0F29-02F0-D9B3979986CF}"/>
              </a:ext>
            </a:extLst>
          </p:cNvPr>
          <p:cNvSpPr txBox="1"/>
          <p:nvPr/>
        </p:nvSpPr>
        <p:spPr>
          <a:xfrm>
            <a:off x="3012993" y="265941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/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AE62E6-349F-6D25-D7C2-A6159E21E23D}"/>
              </a:ext>
            </a:extLst>
          </p:cNvPr>
          <p:cNvCxnSpPr/>
          <p:nvPr/>
        </p:nvCxnSpPr>
        <p:spPr>
          <a:xfrm>
            <a:off x="2259914" y="306494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FF4E65-6FC6-590C-8DDF-2C006D6E9425}"/>
              </a:ext>
            </a:extLst>
          </p:cNvPr>
          <p:cNvSpPr txBox="1"/>
          <p:nvPr/>
        </p:nvSpPr>
        <p:spPr>
          <a:xfrm>
            <a:off x="2752712" y="290910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/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909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93A6ABC-0373-EE2A-9D4A-0AEA5217714C}"/>
              </a:ext>
            </a:extLst>
          </p:cNvPr>
          <p:cNvSpPr txBox="1"/>
          <p:nvPr/>
        </p:nvSpPr>
        <p:spPr>
          <a:xfrm>
            <a:off x="4285655" y="2909108"/>
            <a:ext cx="229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Gets called equal to number of trees in the forest</a:t>
            </a:r>
          </a:p>
        </p:txBody>
      </p:sp>
    </p:spTree>
    <p:extLst>
      <p:ext uri="{BB962C8B-B14F-4D97-AF65-F5344CB8AC3E}">
        <p14:creationId xmlns:p14="http://schemas.microsoft.com/office/powerpoint/2010/main" val="4288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2" grpId="0"/>
      <p:bldP spid="34" grpId="0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283E633-9B8D-47A5-1CD9-73354CD04A5F}"/>
              </a:ext>
            </a:extLst>
          </p:cNvPr>
          <p:cNvGrpSpPr/>
          <p:nvPr/>
        </p:nvGrpSpPr>
        <p:grpSpPr>
          <a:xfrm>
            <a:off x="2845684" y="1455063"/>
            <a:ext cx="703487" cy="548304"/>
            <a:chOff x="2887841" y="1667591"/>
            <a:chExt cx="703487" cy="342493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5637383F-6B79-A45A-142A-7223A333F2E1}"/>
                </a:ext>
              </a:extLst>
            </p:cNvPr>
            <p:cNvSpPr/>
            <p:nvPr/>
          </p:nvSpPr>
          <p:spPr>
            <a:xfrm>
              <a:off x="2887841" y="1667591"/>
              <a:ext cx="183370" cy="342493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45A5DCF-4F49-3BA1-80CB-50A73B9890D8}"/>
                </a:ext>
              </a:extLst>
            </p:cNvPr>
            <p:cNvCxnSpPr/>
            <p:nvPr/>
          </p:nvCxnSpPr>
          <p:spPr>
            <a:xfrm>
              <a:off x="3071211" y="1836158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/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A857D-AACB-767D-961B-C212CE4316BF}"/>
              </a:ext>
            </a:extLst>
          </p:cNvPr>
          <p:cNvCxnSpPr/>
          <p:nvPr/>
        </p:nvCxnSpPr>
        <p:spPr>
          <a:xfrm>
            <a:off x="2585625" y="240934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983613-DD04-C328-FD51-B1E920E333E3}"/>
              </a:ext>
            </a:extLst>
          </p:cNvPr>
          <p:cNvSpPr txBox="1"/>
          <p:nvPr/>
        </p:nvSpPr>
        <p:spPr>
          <a:xfrm>
            <a:off x="3105742" y="2249505"/>
            <a:ext cx="22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Analysis exactly like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/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 aggregate,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blipFill>
                <a:blip r:embed="rId5"/>
                <a:stretch>
                  <a:fillRect l="-109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/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498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Lets consider a dependency graph showing the dependency of different courses for a (part of a) CS curriculum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638564" y="1507304"/>
            <a:ext cx="4102035" cy="692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need to come up with an ordering of the courses that satisfies the dependencies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716FDA31-FAE8-94F2-0DE1-E44D1FD4ED30}"/>
              </a:ext>
            </a:extLst>
          </p:cNvPr>
          <p:cNvSpPr txBox="1">
            <a:spLocks/>
          </p:cNvSpPr>
          <p:nvPr/>
        </p:nvSpPr>
        <p:spPr>
          <a:xfrm>
            <a:off x="3153547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DM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OS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DB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Sec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5B1D818-F809-0F6E-7159-AC5F6730A860}"/>
              </a:ext>
            </a:extLst>
          </p:cNvPr>
          <p:cNvSpPr txBox="1"/>
          <p:nvPr/>
        </p:nvSpPr>
        <p:spPr>
          <a:xfrm>
            <a:off x="3153547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✅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C62F09A4-2AC4-2B1F-7799-39105BCF7161}"/>
              </a:ext>
            </a:extLst>
          </p:cNvPr>
          <p:cNvSpPr txBox="1">
            <a:spLocks/>
          </p:cNvSpPr>
          <p:nvPr/>
        </p:nvSpPr>
        <p:spPr>
          <a:xfrm>
            <a:off x="4430629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FD2615-F73D-A340-6279-AF726D9AA721}"/>
              </a:ext>
            </a:extLst>
          </p:cNvPr>
          <p:cNvSpPr txBox="1"/>
          <p:nvPr/>
        </p:nvSpPr>
        <p:spPr>
          <a:xfrm>
            <a:off x="4430629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077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topological sort of a Directed Acyclic Graph (DAG)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 linear ordering of all its vertices such that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/>
                  <a:t> contains an edge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appears before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the ordering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the graph contains a cycle, then no linear ordering is possible</a:t>
                </a: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  <a:blipFill>
                <a:blip r:embed="rId3"/>
                <a:stretch>
                  <a:fillRect l="-647" t="-1718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2B9D81-16EB-BEBD-8234-F686D89FC042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1978429" y="2560320"/>
            <a:ext cx="502833" cy="114663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Set of vertices connected pairwise by edges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Extremely versatile, apply to thousands of practical applications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known algorithms to manipulate graphs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- Subway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F408E-6140-2EDE-CCB9-CFD3A987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38" y="2280817"/>
            <a:ext cx="3925229" cy="24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Let us try to think of an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Remember that the graph is represented as an adjacency list which is the input to the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Intuitively, the ordering should start either with ‘PDS’ or ’DM’. How to find them from the adjacency list?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Assign a counter to each node of the graph that counts, from the adjacency list, how many incoming edges are connected to each node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Nodes with 0 incoming edges are potential start nodes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99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F32C1-48B9-BD56-0B9A-6C5E2BE87A8E}"/>
              </a:ext>
            </a:extLst>
          </p:cNvPr>
          <p:cNvSpPr txBox="1"/>
          <p:nvPr/>
        </p:nvSpPr>
        <p:spPr>
          <a:xfrm>
            <a:off x="2522448" y="1097751"/>
            <a:ext cx="2107741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dirty="0"/>
              <a:t>So, we start with say PDS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40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383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6812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395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3750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753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194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1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– Facebook World Friendship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F39DF-D2D8-BFD7-0C4F-CB0D39753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8"/>
          <a:stretch/>
        </p:blipFill>
        <p:spPr>
          <a:xfrm>
            <a:off x="373356" y="1380262"/>
            <a:ext cx="6111287" cy="32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DB, Sec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0128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Pseudocode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181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6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Analysis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530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F0DBF9-CAEA-D932-8A2F-C9E165F5BC20}"/>
              </a:ext>
            </a:extLst>
          </p:cNvPr>
          <p:cNvGrpSpPr>
            <a:grpSpLocks noChangeAspect="1"/>
          </p:cNvGrpSpPr>
          <p:nvPr/>
        </p:nvGrpSpPr>
        <p:grpSpPr>
          <a:xfrm>
            <a:off x="212055" y="1069539"/>
            <a:ext cx="1446059" cy="2138705"/>
            <a:chOff x="341706" y="1261875"/>
            <a:chExt cx="2168486" cy="32071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A74597-46F2-B2B5-F1D5-B539E83EB9B7}"/>
                </a:ext>
              </a:extLst>
            </p:cNvPr>
            <p:cNvGrpSpPr/>
            <p:nvPr/>
          </p:nvGrpSpPr>
          <p:grpSpPr>
            <a:xfrm>
              <a:off x="1173235" y="1261875"/>
              <a:ext cx="582209" cy="468000"/>
              <a:chOff x="1414305" y="1652575"/>
              <a:chExt cx="582209" cy="468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EB6424-B4FC-4441-67E4-5D581D3F21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75084F-7B00-68B2-074D-5E8AA8C3CC43}"/>
                  </a:ext>
                </a:extLst>
              </p:cNvPr>
              <p:cNvSpPr txBox="1"/>
              <p:nvPr/>
            </p:nvSpPr>
            <p:spPr>
              <a:xfrm>
                <a:off x="1414305" y="1732686"/>
                <a:ext cx="58220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PDS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59D18E-C330-24F6-81EA-97036BB32309}"/>
                </a:ext>
              </a:extLst>
            </p:cNvPr>
            <p:cNvGrpSpPr/>
            <p:nvPr/>
          </p:nvGrpSpPr>
          <p:grpSpPr>
            <a:xfrm>
              <a:off x="1127072" y="1946667"/>
              <a:ext cx="721632" cy="468000"/>
              <a:chOff x="1368142" y="1652575"/>
              <a:chExt cx="721632" cy="468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718F105-BA50-6B66-DC4A-03E8361A7E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0EDF17-72A0-6579-E4DE-F4F08B75E13D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B4B13D-43CE-9E61-B7ED-26F6D2C2F402}"/>
                </a:ext>
              </a:extLst>
            </p:cNvPr>
            <p:cNvGrpSpPr/>
            <p:nvPr/>
          </p:nvGrpSpPr>
          <p:grpSpPr>
            <a:xfrm>
              <a:off x="1127072" y="2631459"/>
              <a:ext cx="721632" cy="468000"/>
              <a:chOff x="1368142" y="1652575"/>
              <a:chExt cx="721632" cy="4680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2D338B-EE77-00B6-09E3-DF783FDCBC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8672EA-9EBD-3BAA-1903-A8327A017F3F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ABADF4-1819-CCA6-FA7A-CED93FE68805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65A0442-70A5-7B39-F8BF-E0CAA1BE0E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821726-836B-F6D1-25CE-6C7C8581615A}"/>
                  </a:ext>
                </a:extLst>
              </p:cNvPr>
              <p:cNvSpPr txBox="1"/>
              <p:nvPr/>
            </p:nvSpPr>
            <p:spPr>
              <a:xfrm>
                <a:off x="1458777" y="1732686"/>
                <a:ext cx="493267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OS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A2FC32-049E-576B-DCF7-7966D699AE17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E01B086-E1D2-C064-B1CA-705339D5B9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0B627D-D498-CE09-75AC-9C4C4AFB9AFB}"/>
                  </a:ext>
                </a:extLst>
              </p:cNvPr>
              <p:cNvSpPr txBox="1"/>
              <p:nvPr/>
            </p:nvSpPr>
            <p:spPr>
              <a:xfrm>
                <a:off x="1455171" y="1732686"/>
                <a:ext cx="500478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19D381-38F4-24BB-FE88-F36D6749D69E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13BE6C7-F871-479F-6602-5F7D9ABD9D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434433-ACA1-6F75-0D51-03EB88E27F09}"/>
                  </a:ext>
                </a:extLst>
              </p:cNvPr>
              <p:cNvSpPr txBox="1"/>
              <p:nvPr/>
            </p:nvSpPr>
            <p:spPr>
              <a:xfrm>
                <a:off x="1475604" y="1732686"/>
                <a:ext cx="459613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DB38A2-029A-397B-E32D-B68529EC6273}"/>
                </a:ext>
              </a:extLst>
            </p:cNvPr>
            <p:cNvGrpSpPr/>
            <p:nvPr/>
          </p:nvGrpSpPr>
          <p:grpSpPr>
            <a:xfrm>
              <a:off x="341706" y="1946667"/>
              <a:ext cx="558171" cy="468000"/>
              <a:chOff x="1426323" y="1652575"/>
              <a:chExt cx="558171" cy="468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09729D7-E633-E80E-10B1-E7CC5AF48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AC41D9-60F5-05F2-7F55-5A0A9A612B3B}"/>
                  </a:ext>
                </a:extLst>
              </p:cNvPr>
              <p:cNvSpPr txBox="1"/>
              <p:nvPr/>
            </p:nvSpPr>
            <p:spPr>
              <a:xfrm>
                <a:off x="1426323" y="1732686"/>
                <a:ext cx="558171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DM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196996-D561-90C0-2A24-49ED1D011AC3}"/>
                </a:ext>
              </a:extLst>
            </p:cNvPr>
            <p:cNvCxnSpPr>
              <a:stCxn id="71" idx="4"/>
              <a:endCxn id="55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9E32D-A2F4-D58F-488A-A943515FCECA}"/>
                </a:ext>
              </a:extLst>
            </p:cNvPr>
            <p:cNvCxnSpPr>
              <a:cxnSpLocks/>
              <a:stCxn id="55" idx="4"/>
              <a:endCxn id="53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1289F2-2F08-310D-45A3-AAC912ADD74C}"/>
                </a:ext>
              </a:extLst>
            </p:cNvPr>
            <p:cNvCxnSpPr>
              <a:cxnSpLocks/>
              <a:stCxn id="53" idx="4"/>
              <a:endCxn id="49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F4169F-2E52-5FF8-64CD-9271BC58C628}"/>
                </a:ext>
              </a:extLst>
            </p:cNvPr>
            <p:cNvCxnSpPr>
              <a:cxnSpLocks/>
              <a:stCxn id="53" idx="5"/>
              <a:endCxn id="47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C4CCE58-7475-61E2-1F53-48E462353C65}"/>
                </a:ext>
              </a:extLst>
            </p:cNvPr>
            <p:cNvCxnSpPr>
              <a:cxnSpLocks/>
              <a:stCxn id="53" idx="3"/>
              <a:endCxn id="45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CA2435-F599-2DEB-3D87-1CF22AA4A42F}"/>
                </a:ext>
              </a:extLst>
            </p:cNvPr>
            <p:cNvCxnSpPr>
              <a:cxnSpLocks/>
              <a:stCxn id="43" idx="5"/>
              <a:endCxn id="53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928FEE-F5CF-1741-46F6-86F9143B9AC8}"/>
                </a:ext>
              </a:extLst>
            </p:cNvPr>
            <p:cNvGrpSpPr/>
            <p:nvPr/>
          </p:nvGrpSpPr>
          <p:grpSpPr>
            <a:xfrm>
              <a:off x="1192465" y="4001045"/>
              <a:ext cx="543749" cy="468000"/>
              <a:chOff x="1433536" y="1652575"/>
              <a:chExt cx="543749" cy="468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CF367E6-5FE9-7E52-7FD2-4C3D81AA0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7EACEB-1001-A113-7439-E9B80A4D2978}"/>
                  </a:ext>
                </a:extLst>
              </p:cNvPr>
              <p:cNvSpPr txBox="1"/>
              <p:nvPr/>
            </p:nvSpPr>
            <p:spPr>
              <a:xfrm>
                <a:off x="1433536" y="1732686"/>
                <a:ext cx="54374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Sec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584207-F846-0F5A-F4EC-462D10EE592E}"/>
                </a:ext>
              </a:extLst>
            </p:cNvPr>
            <p:cNvCxnSpPr>
              <a:cxnSpLocks/>
              <a:stCxn id="49" idx="4"/>
              <a:endCxn id="4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3C0254-301D-22F6-FEE4-0990DFFD3202}"/>
                </a:ext>
              </a:extLst>
            </p:cNvPr>
            <p:cNvCxnSpPr>
              <a:cxnSpLocks/>
              <a:stCxn id="47" idx="4"/>
              <a:endCxn id="4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0FF0A2-3537-493E-AC66-E536A7BC295B}"/>
              </a:ext>
            </a:extLst>
          </p:cNvPr>
          <p:cNvGrpSpPr>
            <a:grpSpLocks noChangeAspect="1"/>
          </p:cNvGrpSpPr>
          <p:nvPr/>
        </p:nvGrpSpPr>
        <p:grpSpPr>
          <a:xfrm>
            <a:off x="117627" y="3295325"/>
            <a:ext cx="2196000" cy="1769181"/>
            <a:chOff x="2908210" y="1914796"/>
            <a:chExt cx="3102306" cy="249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A681C3-1F89-E282-ED26-D04A84CE2B81}"/>
                </a:ext>
              </a:extLst>
            </p:cNvPr>
            <p:cNvSpPr txBox="1"/>
            <p:nvPr/>
          </p:nvSpPr>
          <p:spPr>
            <a:xfrm>
              <a:off x="2908210" y="191479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PDS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35C31A-3F20-1931-D69B-CB92BB59674A}"/>
                </a:ext>
              </a:extLst>
            </p:cNvPr>
            <p:cNvSpPr txBox="1"/>
            <p:nvPr/>
          </p:nvSpPr>
          <p:spPr>
            <a:xfrm>
              <a:off x="2908210" y="222841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2DF4F64-8277-B948-1971-F0BD8927DE68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3538843" y="2071383"/>
              <a:ext cx="155377" cy="47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918DB4-53B9-DA41-905E-E454E9C16604}"/>
                </a:ext>
              </a:extLst>
            </p:cNvPr>
            <p:cNvSpPr txBox="1"/>
            <p:nvPr/>
          </p:nvSpPr>
          <p:spPr>
            <a:xfrm>
              <a:off x="2908210" y="254123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433C498-DA3A-AB7E-14F3-FDFE17D5D52E}"/>
                </a:ext>
              </a:extLst>
            </p:cNvPr>
            <p:cNvSpPr txBox="1"/>
            <p:nvPr/>
          </p:nvSpPr>
          <p:spPr>
            <a:xfrm>
              <a:off x="2908210" y="2854850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196999-6B64-2F1B-C70B-01CB665BB7C6}"/>
                </a:ext>
              </a:extLst>
            </p:cNvPr>
            <p:cNvSpPr txBox="1"/>
            <p:nvPr/>
          </p:nvSpPr>
          <p:spPr>
            <a:xfrm>
              <a:off x="2911236" y="3162039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0ADF85-1B88-28E7-CCC3-1084515D365E}"/>
                </a:ext>
              </a:extLst>
            </p:cNvPr>
            <p:cNvSpPr txBox="1"/>
            <p:nvPr/>
          </p:nvSpPr>
          <p:spPr>
            <a:xfrm>
              <a:off x="2910983" y="347157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OS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6A4078-C276-46B8-B40C-ED475FB03230}"/>
                </a:ext>
              </a:extLst>
            </p:cNvPr>
            <p:cNvSpPr txBox="1"/>
            <p:nvPr/>
          </p:nvSpPr>
          <p:spPr>
            <a:xfrm>
              <a:off x="2910985" y="3780853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B4B81DC-849F-9C7F-EA4D-4BD4D82E953A}"/>
                </a:ext>
              </a:extLst>
            </p:cNvPr>
            <p:cNvSpPr txBox="1"/>
            <p:nvPr/>
          </p:nvSpPr>
          <p:spPr>
            <a:xfrm>
              <a:off x="2910983" y="4091555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Sec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F43157-A55C-83C5-36F9-C39BD4A3996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53F5834-ED2C-BF3C-D443-649BB624B66F}"/>
                </a:ext>
              </a:extLst>
            </p:cNvPr>
            <p:cNvCxnSpPr>
              <a:cxnSpLocks/>
              <a:stCxn id="77" idx="3"/>
              <a:endCxn id="93" idx="1"/>
            </p:cNvCxnSpPr>
            <p:nvPr/>
          </p:nvCxnSpPr>
          <p:spPr>
            <a:xfrm flipV="1">
              <a:off x="3538843" y="2384053"/>
              <a:ext cx="155391" cy="564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D5454E5-9819-D7C9-A2A5-EBA84D15BF52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0D4E4C0-7E93-D899-B788-36B308D878DD}"/>
                </a:ext>
              </a:extLst>
            </p:cNvPr>
            <p:cNvCxnSpPr>
              <a:cxnSpLocks/>
              <a:stCxn id="80" idx="3"/>
              <a:endCxn id="96" idx="1"/>
            </p:cNvCxnSpPr>
            <p:nvPr/>
          </p:nvCxnSpPr>
          <p:spPr>
            <a:xfrm flipV="1">
              <a:off x="3538843" y="2695125"/>
              <a:ext cx="168799" cy="73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778E0C3-3E66-6A27-D5D3-0F647E4DD593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7DAE922-7EDC-2661-9920-78484CABBCEF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D34BBC-EF92-E229-5D52-2C27FEAEE38C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OS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BBA4FB3-FB03-F70F-18FE-28ED1FCA90A6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43FB4F-9D96-A8A2-C02A-D5308E5FE4D0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DB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1A6AD3-06CD-C016-3523-7B414B938618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E477BA-D383-C2F3-BAAC-B3EB8F22EE08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Algo2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530AEDC-E5DA-FE60-311B-92BAEC6DF8B5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0C7262-DFAD-BFC8-1470-C7F245909017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69165E2-E15F-9109-3570-EE3832900E7D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B97728-DE3C-36F6-8420-E06C8602B178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/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D44209-8178-4EDD-CBB5-6C280DE74891}"/>
              </a:ext>
            </a:extLst>
          </p:cNvPr>
          <p:cNvGrpSpPr/>
          <p:nvPr/>
        </p:nvGrpSpPr>
        <p:grpSpPr>
          <a:xfrm>
            <a:off x="4315728" y="1231088"/>
            <a:ext cx="703487" cy="439973"/>
            <a:chOff x="2887840" y="1667591"/>
            <a:chExt cx="703487" cy="274825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4C4291DA-055C-657C-E276-2ACBECE632C7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0126A78-E034-7A72-2463-56A1E26854F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/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974304-D505-27E0-9918-DAF2355970C2}"/>
              </a:ext>
            </a:extLst>
          </p:cNvPr>
          <p:cNvGrpSpPr/>
          <p:nvPr/>
        </p:nvGrpSpPr>
        <p:grpSpPr>
          <a:xfrm>
            <a:off x="5170510" y="1744795"/>
            <a:ext cx="811161" cy="504435"/>
            <a:chOff x="2887840" y="1667591"/>
            <a:chExt cx="703487" cy="274825"/>
          </a:xfrm>
        </p:grpSpPr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60129598-7871-058C-658E-2C83CA49166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1C992D3-42F7-58F5-BE8B-0B055FA12CD0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/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49932-A3E6-C0E2-752A-95B6ABB2B31C}"/>
              </a:ext>
            </a:extLst>
          </p:cNvPr>
          <p:cNvGrpSpPr/>
          <p:nvPr/>
        </p:nvGrpSpPr>
        <p:grpSpPr>
          <a:xfrm>
            <a:off x="4315728" y="2690993"/>
            <a:ext cx="854782" cy="515254"/>
            <a:chOff x="2887840" y="1667591"/>
            <a:chExt cx="703487" cy="274825"/>
          </a:xfrm>
        </p:grpSpPr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4DEACB29-C809-B7FE-82BE-6F997629768C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45310A6-3423-5097-BA5E-5C286C51463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/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blipFill>
                <a:blip r:embed="rId7"/>
                <a:stretch>
                  <a:fillRect l="-6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CA90C5B-FA2D-74B7-DE7F-859A843C938D}"/>
              </a:ext>
            </a:extLst>
          </p:cNvPr>
          <p:cNvGrpSpPr/>
          <p:nvPr/>
        </p:nvGrpSpPr>
        <p:grpSpPr>
          <a:xfrm>
            <a:off x="5239633" y="3558961"/>
            <a:ext cx="811161" cy="962318"/>
            <a:chOff x="2887840" y="1667591"/>
            <a:chExt cx="703487" cy="274825"/>
          </a:xfrm>
        </p:grpSpPr>
        <p:sp>
          <p:nvSpPr>
            <p:cNvPr id="125" name="Right Brace 124">
              <a:extLst>
                <a:ext uri="{FF2B5EF4-FFF2-40B4-BE49-F238E27FC236}">
                  <a16:creationId xmlns:a16="http://schemas.microsoft.com/office/drawing/2014/main" id="{019AC519-BA0E-33DC-1BA5-9667B056E95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9318CF4-8036-246D-349E-49DAF6506D7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/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blipFill>
                <a:blip r:embed="rId8"/>
                <a:stretch>
                  <a:fillRect l="-71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0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1" grpId="0"/>
      <p:bldP spid="115" grpId="0"/>
      <p:bldP spid="123" grpId="0"/>
      <p:bldP spid="1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284142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4048329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DDA4D-FF4F-D403-ED1C-5FA483B8E939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C7F329-E870-F175-C7A8-DE5E0AF2D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49ACD4-A78A-3121-90FD-B7C1FF40D496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E99146-25E9-D937-0F60-D2C02A8F1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CF664A-0375-87CE-5B24-D67A6E7772D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F1D68D-098E-BFDE-6FE0-861503298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DA42E8-7952-649F-3BE7-B82B8D7DA85B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86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350C0-936B-66D0-7CC7-B2050AE34510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830096-C714-CFB0-6E80-6495D1A910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244F1-8436-9206-9B8E-C1E4CB19DD74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444FB3-3B10-50C8-A155-18D3EF45C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D37A1A-9FD3-C0ED-AE45-3D36FBA5EA8B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F27FB2-D50C-FD89-DDB2-1F5A65F6E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890E4-641C-5308-02E7-DC3A7120B5BD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70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4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</p:spTree>
    <p:extLst>
      <p:ext uri="{BB962C8B-B14F-4D97-AF65-F5344CB8AC3E}">
        <p14:creationId xmlns:p14="http://schemas.microsoft.com/office/powerpoint/2010/main" val="500583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1779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Other application examples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72499-7412-6CA1-B473-8AC59BE5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8" y="1437879"/>
            <a:ext cx="6183443" cy="29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2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958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8889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</a:t>
            </a:r>
          </a:p>
        </p:txBody>
      </p:sp>
    </p:spTree>
    <p:extLst>
      <p:ext uri="{BB962C8B-B14F-4D97-AF65-F5344CB8AC3E}">
        <p14:creationId xmlns:p14="http://schemas.microsoft.com/office/powerpoint/2010/main" val="3825187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680182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042901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13561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1301727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</a:t>
            </a:r>
          </a:p>
        </p:txBody>
      </p:sp>
    </p:spTree>
    <p:extLst>
      <p:ext uri="{BB962C8B-B14F-4D97-AF65-F5344CB8AC3E}">
        <p14:creationId xmlns:p14="http://schemas.microsoft.com/office/powerpoint/2010/main" val="16538601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3893678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algorithm simply put is,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Do DFS and whenever a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is finished do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𝐴𝑑𝑑𝑇𝑜𝐻𝑒𝑎𝑑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complexity is same as DFS i.e.,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  <a:blipFill>
                <a:blip r:embed="rId3"/>
                <a:stretch>
                  <a:fillRect l="-370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36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: Set of vertices or nodes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: set of edges (or links, arcs) --pair of two vertices</a:t>
                </a:r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Undirected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all bidirectional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Facebook friends, most roads, most flights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</a:t>
                </a:r>
                <a:r>
                  <a:rPr lang="en-US" sz="1400" dirty="0" err="1"/>
                  <a:t>uni</a:t>
                </a:r>
                <a:r>
                  <a:rPr lang="en-US" sz="1400" dirty="0"/>
                  <a:t>-directional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Aka digraphs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Twitter follows, code analysis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024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BAC5B-8CBC-56BB-8808-8FE7FD58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29" y="1711467"/>
            <a:ext cx="1432584" cy="1470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BE73D-D378-48D5-8E89-D6C364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78" y="3242295"/>
            <a:ext cx="1501485" cy="1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Given a weighted directed graph and a source the problem is to find the shortest paths to every vertex of the graph from the source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is the source, then shortest distances to all the nodes i.e., shortest distances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are required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Note that it’s a weighted graph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Shortest-paths problem</a:t>
                </a:r>
                <a:r>
                  <a:rPr lang="en-US" sz="1400" dirty="0"/>
                  <a:t>: We are given a weighted, directed graph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, with weight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mapping edges to real-valued weights. The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of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is the sum of the weights of its constituent edges.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We define the shortest-path weight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by</a:t>
                </a:r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↝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𝑓𝑟𝑜𝑚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∞.                                  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 shortest path from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is then defined as any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/>
                  <a:t> with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5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/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blipFill>
                <a:blip r:embed="rId5"/>
                <a:stretch>
                  <a:fillRect l="-33333" r="-3333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948A0A1-1E3C-747A-7479-B52BAE1A0172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8B09E4C-57F4-F656-25C0-CFA5EEA0D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EA28B4D-A9A0-5B78-6A2E-420B3B5EDD16}"/>
                </a:ext>
              </a:extLst>
            </p:cNvPr>
            <p:cNvCxnSpPr>
              <a:cxnSpLocks/>
              <a:stCxn id="98" idx="2"/>
              <a:endCxn id="9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3BF2EC0-D034-64FD-BAF2-C763C393D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EA0F6A7-8866-1B3F-71F8-33EC86882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3E5C03D-B7AD-C36D-4A06-54506EB9261C}"/>
                </a:ext>
              </a:extLst>
            </p:cNvPr>
            <p:cNvCxnSpPr>
              <a:cxnSpLocks/>
              <a:stCxn id="99" idx="2"/>
              <a:endCxn id="9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DC7E675-A360-375E-A422-17FE32ADA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BFEB5F3-0026-431C-50DF-3F57D7036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A288C14-DCC2-8ADE-D33B-F6B32EABD9A3}"/>
                </a:ext>
              </a:extLst>
            </p:cNvPr>
            <p:cNvCxnSpPr>
              <a:cxnSpLocks/>
              <a:stCxn id="101" idx="2"/>
              <a:endCxn id="9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D431525-EFE6-DF1B-5679-E851D1077BD2}"/>
                </a:ext>
              </a:extLst>
            </p:cNvPr>
            <p:cNvCxnSpPr>
              <a:cxnSpLocks/>
              <a:stCxn id="102" idx="2"/>
              <a:endCxn id="9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76945AB-588A-46FD-7FDF-A5CF7E630EED}"/>
                </a:ext>
              </a:extLst>
            </p:cNvPr>
            <p:cNvCxnSpPr>
              <a:cxnSpLocks/>
              <a:stCxn id="101" idx="3"/>
              <a:endCxn id="9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2FBB0A6-AF5C-37E9-BDC2-5FA05851200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B07FA0-4E40-BA9F-4575-73D7040DB46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A7ABC52-65A7-9B56-F489-A40118E1EB3B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FBF5872-F4A3-08F8-374E-5F6FA6FD73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406CF9D-64C4-D28E-DC44-B7AA5D2B96AA}"/>
                </a:ext>
              </a:extLst>
            </p:cNvPr>
            <p:cNvCxnSpPr>
              <a:cxnSpLocks/>
              <a:stCxn id="96" idx="6"/>
              <a:endCxn id="102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Path Variants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Single-destination shortest-paths problem</a:t>
                </a:r>
                <a:r>
                  <a:rPr lang="en-US" sz="1400" dirty="0"/>
                  <a:t>: Finding a shortest path to a given destination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from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By reversing the direction of each edge in the graph the problem can be reduced to a single-source problem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Single-pair shortest-path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given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we solve the single-source problem with source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, we solve this problem also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All-pairs shortest-paths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every pair of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Can be solved by running a single source algorithm from each vertex. However, we usually can solve it faster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Will see such algorithms later (if time permits)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5B9A57D-B425-DF7B-3538-B34F82371501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5BD2E-24F5-131A-75BB-29F25FA1F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C49A82-F107-E603-1C09-E8B525381BB7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E83571-313A-EC7B-6E16-0FDBFEFC8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7C4C98-BDAA-525D-CDE8-8F53D887B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84DC99-9013-CA64-D886-8A2494623827}"/>
                </a:ext>
              </a:extLst>
            </p:cNvPr>
            <p:cNvCxnSpPr>
              <a:cxnSpLocks/>
              <a:stCxn id="10" idx="2"/>
              <a:endCxn id="7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1C430-7378-FE6F-D719-1BF274980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D1AD97-FDA7-D1EF-53D2-7AF22FF99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EE15A6-597F-AD46-F912-05023FDE659F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0E465B-0FBE-57D7-1D05-A134ADCC2259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AE67C-4236-5BBB-5C06-5BFA566DA387}"/>
                </a:ext>
              </a:extLst>
            </p:cNvPr>
            <p:cNvCxnSpPr>
              <a:cxnSpLocks/>
              <a:stCxn id="13" idx="3"/>
              <a:endCxn id="10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9FB2EF-65C5-4223-7608-D75096F1FD57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4E9D12-6C55-457E-606A-521B2FF547FE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EE73C10-A920-ED18-C9A0-E6082B898E30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AA7BCA-D2CC-EFE3-ED05-F0E0C9DD726F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46EA50-AD15-4456-E6C6-9AED55CB6314}"/>
                </a:ext>
              </a:extLst>
            </p:cNvPr>
            <p:cNvCxnSpPr>
              <a:cxnSpLocks/>
              <a:stCxn id="7" idx="6"/>
              <a:endCxn id="14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6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0F7B43-1610-558E-1332-4E11608ECC3A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1F8B23-C744-2D7D-6DFA-B33B7FCB4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AB1870-7845-BD7E-E5F3-80A169B97160}"/>
                </a:ext>
              </a:extLst>
            </p:cNvPr>
            <p:cNvCxnSpPr>
              <a:cxnSpLocks/>
              <a:stCxn id="8" idx="2"/>
              <a:endCxn id="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6F4B3B-F676-8D7B-EF25-962D2557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15D7F7-F8F7-7446-7CCA-32DB1194D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830FC7-3080-2770-53E5-A9D16C771FBE}"/>
                </a:ext>
              </a:extLst>
            </p:cNvPr>
            <p:cNvCxnSpPr>
              <a:cxnSpLocks/>
              <a:stCxn id="9" idx="2"/>
              <a:endCxn id="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F1BF83-9352-CCC0-0133-331FA289B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B146-86A0-EC19-39AB-7345A51D4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1579A9-0C38-1599-114E-65D6DA583423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D5A077-B085-26EC-23A1-F6547D265B6A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E524239-AE62-42CF-28B3-B5E0A03F1653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DB75076-1FAC-F77C-C3AD-0D691E990636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DC7C0E-C8B5-72E2-9966-92D9A0DA39A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681CE-6E9E-0D0C-E059-681DC5367704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45CAAA-33E7-B446-6EC4-8FB3A2F6AE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A6110C-4967-EC2D-36DA-41125B7357D6}"/>
                </a:ext>
              </a:extLst>
            </p:cNvPr>
            <p:cNvCxnSpPr>
              <a:cxnSpLocks/>
              <a:stCxn id="6" idx="6"/>
              <a:endCxn id="1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 xmlns="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3F15D7-1B5C-2117-78C9-186DE45DB864}"/>
              </a:ext>
            </a:extLst>
          </p:cNvPr>
          <p:cNvGrpSpPr/>
          <p:nvPr/>
        </p:nvGrpSpPr>
        <p:grpSpPr>
          <a:xfrm>
            <a:off x="218113" y="1169789"/>
            <a:ext cx="2247069" cy="1769225"/>
            <a:chOff x="218113" y="1169789"/>
            <a:chExt cx="2247069" cy="176922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25000"/>
                  </a:schemeClr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5 the shortest distance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10 the shortest distance between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Answer is Yes and ‘can’t tell’ respectively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, any other path (via any other neighbor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 will incur more cost than 5 (as 5 is the least weight among the neighboring edges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1200" dirty="0"/>
                  <a:t>, we can not say this for sure as there may be paths via other neighbors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(say path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) whose sum of weights may be less</a:t>
                </a:r>
              </a:p>
            </p:txBody>
          </p:sp>
        </mc:Choice>
        <mc:Fallback xmlns="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817ABA-E4A6-3F49-7C7D-F19FA6DE70FB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AE778E9-28E4-D8C6-F155-A5E093B72EE3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B8EA07-A865-A5C3-C2CC-7CB5A4E966F5}"/>
              </a:ext>
            </a:extLst>
          </p:cNvPr>
          <p:cNvCxnSpPr>
            <a:cxnSpLocks/>
            <a:stCxn id="8" idx="2"/>
            <a:endCxn id="6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50DEA33-F1BE-40A2-71F2-D3E450996C4D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54A3-B514-B848-34B7-741484E8230B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999F6A-063F-F98B-9479-89DF57B2752D}"/>
              </a:ext>
            </a:extLst>
          </p:cNvPr>
          <p:cNvCxnSpPr>
            <a:cxnSpLocks/>
            <a:stCxn id="9" idx="2"/>
            <a:endCxn id="6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71773A-318A-953C-6A36-EEC03F39415E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EECE7-53D8-FD10-CCCD-C8017C8A5D4E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56BC25-895C-B890-AEE3-7B949B6B0335}"/>
              </a:ext>
            </a:extLst>
          </p:cNvPr>
          <p:cNvCxnSpPr>
            <a:cxnSpLocks/>
            <a:stCxn id="15" idx="2"/>
            <a:endCxn id="6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ED7DC78-3EA4-FF82-A630-10FEFFCCB78D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1B992-095D-C2C4-5338-94B8F2E9ED9A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9B0DCA-2E44-99EA-D037-74330DF22C5E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2F46C7-7767-6DF0-CC71-05201FB1D8DE}"/>
              </a:ext>
            </a:extLst>
          </p:cNvPr>
          <p:cNvCxnSpPr>
            <a:cxnSpLocks/>
            <a:stCxn id="22" idx="2"/>
            <a:endCxn id="6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5AF72D-603B-374E-1E5E-A0F63D6E194E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Generally speaking for a scenario shown in top-right, only for edge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𝑆𝐴</m:t>
                    </m:r>
                  </m:oMath>
                </a14:m>
                <a:r>
                  <a:rPr lang="en-US" sz="1400" dirty="0"/>
                  <a:t> we know for sure that this is the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others,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What is the assumption here?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 weights are always positive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guaranteed to work for graphs with positive edge weights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graphs with negative edge weights, we will study another algorithm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  <a:blipFill>
                <a:blip r:embed="rId3"/>
                <a:stretch>
                  <a:fillRect l="-190" t="-1587" r="-56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, the path is the shortest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all other nodes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This slick fact is exploited in Dijkstra’s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thus a greedy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Lets see what Dijkstra’s philosophy about ‘algorithms’ is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3"/>
                <a:stretch>
                  <a:fillRect t="-2174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647098-4AA5-6D2D-7D61-EF6E7F615FF7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D65D41-1893-6685-DB34-2165565CC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7CB10F-3ED9-3E94-95E6-AC67069AF64E}"/>
                </a:ext>
              </a:extLst>
            </p:cNvPr>
            <p:cNvCxnSpPr>
              <a:cxnSpLocks/>
              <a:stCxn id="16" idx="2"/>
              <a:endCxn id="10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1EBA18-11C6-D772-8095-904DEB5F0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EB5244-2527-7242-4BA9-C0F9F5718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1BB067-6AD7-41CB-B29C-0066B933AC90}"/>
                </a:ext>
              </a:extLst>
            </p:cNvPr>
            <p:cNvCxnSpPr>
              <a:cxnSpLocks/>
              <a:stCxn id="17" idx="2"/>
              <a:endCxn id="10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390AECE-B749-E67A-0D8F-AE6C1214C1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43DA38-597A-B756-2DF1-310E51AC3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06CFF7-6C5C-53EB-DC23-02060AC3813B}"/>
                </a:ext>
              </a:extLst>
            </p:cNvPr>
            <p:cNvCxnSpPr>
              <a:cxnSpLocks/>
              <a:stCxn id="27" idx="2"/>
              <a:endCxn id="16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1482EC-F756-60FC-CE17-EAC9920F8E15}"/>
                </a:ext>
              </a:extLst>
            </p:cNvPr>
            <p:cNvCxnSpPr>
              <a:cxnSpLocks/>
              <a:stCxn id="29" idx="2"/>
              <a:endCxn id="17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D1B6FB-D430-E47B-AD7E-A974865A8E02}"/>
                </a:ext>
              </a:extLst>
            </p:cNvPr>
            <p:cNvCxnSpPr>
              <a:cxnSpLocks/>
              <a:stCxn id="27" idx="3"/>
              <a:endCxn id="17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3AA32E3-B0E4-5171-F511-63D55EA1C2DC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7A0443-07C3-5465-2EAA-9F68A48A965B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F3F6A7D-B0F9-430D-B138-6CB64B04AC34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4180841-7DBC-C9FF-C147-4821395011D0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15D7A3-D447-F132-253E-8AE5D2E1C525}"/>
                </a:ext>
              </a:extLst>
            </p:cNvPr>
            <p:cNvCxnSpPr>
              <a:cxnSpLocks/>
              <a:stCxn id="10" idx="6"/>
              <a:endCxn id="29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075BA9-2195-1BDC-EC9C-0226BEE7246B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EC61B9-7D69-6DE9-6718-BB540C500950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E457A7-8925-B677-BC82-62553810449C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51197-04D1-9909-CBEE-70DDF2B2CA74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00F21C-B3AF-E556-4475-7939B5B1DE6E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60B78C-DC88-7584-4201-77B1D7A665DA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B17985-3EDE-0349-2FB5-79EA71AB02D7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E1D552-A71F-11A2-D915-B22F64F41E89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97E289-7DC5-59C4-619F-B4829544420E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0F760F-BB92-C496-FC2D-669A24FDB8AD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A2BFCCC9-5207-3536-332B-101725D6C0BF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4A55FF-A1DC-8704-6D46-5E9CD08BA023}"/>
              </a:ext>
            </a:extLst>
          </p:cNvPr>
          <p:cNvCxnSpPr>
            <a:cxnSpLocks/>
            <a:stCxn id="62" idx="2"/>
            <a:endCxn id="60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A364D4A-D327-3CA6-41B4-BDDB37FD46CC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6246B78-2B0B-CF11-1354-FB9F6CDAE634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0F331A0-D60A-1CB5-070C-C208CF5AC315}"/>
              </a:ext>
            </a:extLst>
          </p:cNvPr>
          <p:cNvCxnSpPr>
            <a:cxnSpLocks/>
            <a:stCxn id="63" idx="2"/>
            <a:endCxn id="60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BED67-9FF7-AECA-F4EB-206B9D23AB8C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A73BEC-E43A-661F-6A57-07361CD12699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4436D2-94FC-F89D-DBC0-E039C9A1EEFD}"/>
              </a:ext>
            </a:extLst>
          </p:cNvPr>
          <p:cNvCxnSpPr>
            <a:cxnSpLocks/>
            <a:stCxn id="68" idx="2"/>
            <a:endCxn id="60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6AFD68DF-AF8D-7849-9F65-BDB8FF393E2F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6FD0F9-5CB0-9F66-67B2-32289E0E6F97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21740B0-A14A-59CF-8C8E-6BAF2BEE730C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2521E6B-4174-C294-1D74-BA13BF86A9E7}"/>
              </a:ext>
            </a:extLst>
          </p:cNvPr>
          <p:cNvCxnSpPr>
            <a:cxnSpLocks/>
            <a:stCxn id="70" idx="2"/>
            <a:endCxn id="60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4A0DDC8-4B8A-E286-C237-EA78690ECBD5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123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pic>
        <p:nvPicPr>
          <p:cNvPr id="1026" name="Picture 2" descr="Simplicity is a great virtue but it requires hard work to achieve it and education to appreciate it. And to make matters worse: complexity sells better. - Edsger Dijkstra">
            <a:extLst>
              <a:ext uri="{FF2B5EF4-FFF2-40B4-BE49-F238E27FC236}">
                <a16:creationId xmlns:a16="http://schemas.microsoft.com/office/drawing/2014/main" id="{DE721275-1C89-FE7A-0D73-C01853C2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742"/>
            <a:ext cx="6858000" cy="32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0A289-3312-A679-19EF-7E21E4DC7C68}"/>
              </a:ext>
            </a:extLst>
          </p:cNvPr>
          <p:cNvSpPr txBox="1">
            <a:spLocks/>
          </p:cNvSpPr>
          <p:nvPr/>
        </p:nvSpPr>
        <p:spPr>
          <a:xfrm>
            <a:off x="3978111" y="4721575"/>
            <a:ext cx="2853148" cy="12878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www.azquotes.com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/quote/754978</a:t>
            </a:r>
          </a:p>
        </p:txBody>
      </p:sp>
    </p:spTree>
    <p:extLst>
      <p:ext uri="{BB962C8B-B14F-4D97-AF65-F5344CB8AC3E}">
        <p14:creationId xmlns:p14="http://schemas.microsoft.com/office/powerpoint/2010/main" val="1441411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noStrik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/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099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1BB361C-E3D5-960D-1132-AD043B9635D2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4665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Now, I know,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can not get any better. So, I shall first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again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also, same thing applies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A4708F-5D8F-7438-C7CE-D9DA377A35B6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215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117768</TotalTime>
  <Words>10378</Words>
  <Application>Microsoft Macintosh PowerPoint</Application>
  <PresentationFormat>Custom</PresentationFormat>
  <Paragraphs>3181</Paragraphs>
  <Slides>113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Cambria Math</vt:lpstr>
      <vt:lpstr>Segoe UI</vt:lpstr>
      <vt:lpstr>Office Theme</vt:lpstr>
      <vt:lpstr>Algorithms – I (CS21203)</vt:lpstr>
      <vt:lpstr>Resources</vt:lpstr>
      <vt:lpstr>Introduction - Seven Bridges of Königsberg</vt:lpstr>
      <vt:lpstr>Introduction - Seven Bridges of Königsberg</vt:lpstr>
      <vt:lpstr>Introduction - Seven Bridges of Königsberg</vt:lpstr>
      <vt:lpstr>Introduction - Graphs</vt:lpstr>
      <vt:lpstr>Introduction - Graphs</vt:lpstr>
      <vt:lpstr>Introduction - Graphs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Trees</vt:lpstr>
      <vt:lpstr>Graph Representations</vt:lpstr>
      <vt:lpstr>Graph Representations</vt:lpstr>
      <vt:lpstr>Graph Representations</vt:lpstr>
      <vt:lpstr>Graph Representations</vt:lpstr>
      <vt:lpstr>Graph Traversal/Search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 Tree</vt:lpstr>
      <vt:lpstr>Breadth First Search - Pseudocode</vt:lpstr>
      <vt:lpstr>Breadth First Search - Pseudocode</vt:lpstr>
      <vt:lpstr>Breadth First Search - Analysis</vt:lpstr>
      <vt:lpstr>Depth First Search (DFS)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 - Pseudocode</vt:lpstr>
      <vt:lpstr>Depth First Search - Analysis</vt:lpstr>
      <vt:lpstr>Depth First Search - Pseudocode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 - Pseudocode</vt:lpstr>
      <vt:lpstr>Topological Sort - Analysis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Single Source Shortest Paths</vt:lpstr>
      <vt:lpstr>Shortest Path Variants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Dijkstra’s Algorithm - Pseudocode</vt:lpstr>
      <vt:lpstr>Dijkstra’s Algorithm - Analysis</vt:lpstr>
      <vt:lpstr>Remembering Priority Queue</vt:lpstr>
      <vt:lpstr>PowerPoint Presentation</vt:lpstr>
      <vt:lpstr>Dijkstra’s Algorithm - Analysis</vt:lpstr>
      <vt:lpstr>Dijkstra’s Algorithm -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abir</cp:lastModifiedBy>
  <cp:revision>3348</cp:revision>
  <cp:lastPrinted>2019-07-16T19:24:24Z</cp:lastPrinted>
  <dcterms:created xsi:type="dcterms:W3CDTF">2019-01-13T09:33:50Z</dcterms:created>
  <dcterms:modified xsi:type="dcterms:W3CDTF">2024-11-13T05:55:55Z</dcterms:modified>
</cp:coreProperties>
</file>